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Roboto" panose="02000000000000000000" pitchFamily="2" charset="0"/>
      <p:regular r:id="rId37"/>
      <p:bold r:id="rId38"/>
      <p:italic r:id="rId39"/>
      <p:boldItalic r:id="rId40"/>
    </p:embeddedFont>
    <p:embeddedFont>
      <p:font typeface="Roboto Condensed" panose="02000000000000000000" pitchFamily="2" charset="0"/>
      <p:regular r:id="rId41"/>
      <p:bold r:id="rId42"/>
      <p:italic r:id="rId43"/>
      <p:boldItalic r:id="rId44"/>
    </p:embeddedFont>
    <p:embeddedFont>
      <p:font typeface="Roboto Light" panose="02000000000000000000" pitchFamily="2" charset="0"/>
      <p:regular r:id="rId45"/>
      <p:bold r:id="rId46"/>
      <p:italic r:id="rId47"/>
      <p:boldItalic r:id="rId48"/>
    </p:embeddedFont>
    <p:embeddedFont>
      <p:font typeface="Roboto Medium"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94649"/>
  </p:normalViewPr>
  <p:slideViewPr>
    <p:cSldViewPr snapToGrid="0">
      <p:cViewPr varScale="1">
        <p:scale>
          <a:sx n="108" d="100"/>
          <a:sy n="108" d="100"/>
        </p:scale>
        <p:origin x="1224"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614533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gb773407a5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 name="Google Shape;30;gb773407a5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97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14f828f1f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14f828f1f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755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4f828f1f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4f828f1f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529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14f828f1f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14f828f1f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347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9a35c3c4d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9a35c3c4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75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14f828f1f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14f828f1f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74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14f828f1f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14f828f1f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04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4f828f1f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14f828f1f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99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b773407a5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b773407a5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500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5a5e6812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5a5e6812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92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09c4c7042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609c4c7042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77304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gb773407a5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gb773407a5f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6003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4f828f1f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114f828f1f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74319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4f828f1f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114f828f1ff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9599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4f828f1ff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114f828f1ff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073880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4f828f1f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114f828f1ff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255776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14f828f1ff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114f828f1ff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25093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4f828f1f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114f828f1ff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778207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6199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53f5570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b53f5570e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2699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53f5570e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b53f5570e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74422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4f828f1f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114f828f1ff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2468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b773407a5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gb773407a5f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2816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5a5e6812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115a5e6812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7779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b773407a5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b773407a5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7953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b773407a5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b773407a5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018818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14f828f1f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14f828f1f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4181565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340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114f828f1f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g114f828f1ff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9888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14f828f1f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114f828f1ff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737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14f828f1ff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114f828f1ff_0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2839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4f828f1ff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114f828f1ff_0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6474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14f828f1ff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114f828f1ff_0_3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642371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3c06e601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3c06e601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097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643"/>
            <a:ext cx="9143995" cy="5142212"/>
          </a:xfrm>
          <a:prstGeom prst="rect">
            <a:avLst/>
          </a:prstGeom>
          <a:noFill/>
          <a:ln>
            <a:noFill/>
          </a:ln>
        </p:spPr>
      </p:pic>
      <p:sp>
        <p:nvSpPr>
          <p:cNvPr id="11" name="Google Shape;11;p2"/>
          <p:cNvSpPr txBox="1">
            <a:spLocks noGrp="1"/>
          </p:cNvSpPr>
          <p:nvPr>
            <p:ph type="subTitle" idx="1"/>
          </p:nvPr>
        </p:nvSpPr>
        <p:spPr>
          <a:xfrm>
            <a:off x="379125" y="3992075"/>
            <a:ext cx="7393200" cy="507300"/>
          </a:xfrm>
          <a:prstGeom prst="rect">
            <a:avLst/>
          </a:prstGeom>
          <a:noFill/>
          <a:ln>
            <a:noFill/>
          </a:ln>
        </p:spPr>
        <p:txBody>
          <a:bodyPr spcFirstLastPara="1" wrap="square" lIns="0" tIns="0" rIns="0" bIns="0" anchor="t" anchorCtr="0">
            <a:spAutoFit/>
          </a:bodyPr>
          <a:lstStyle>
            <a:lvl1pPr marR="0" lvl="0">
              <a:lnSpc>
                <a:spcPct val="100000"/>
              </a:lnSpc>
              <a:spcBef>
                <a:spcPts val="150"/>
              </a:spcBef>
              <a:spcAft>
                <a:spcPts val="0"/>
              </a:spcAft>
              <a:buClr>
                <a:srgbClr val="9E9E9E"/>
              </a:buClr>
              <a:buSzPts val="1800"/>
              <a:buFont typeface="Arial"/>
              <a:buNone/>
              <a:defRPr sz="1800" b="0" i="0" u="none" strike="noStrike" cap="none">
                <a:solidFill>
                  <a:srgbClr val="9E9E9E"/>
                </a:solidFill>
                <a:latin typeface="Arial"/>
                <a:ea typeface="Arial"/>
                <a:cs typeface="Arial"/>
                <a:sym typeface="Arial"/>
              </a:defRPr>
            </a:lvl1pPr>
            <a:lvl2pPr marR="0" lvl="1">
              <a:lnSpc>
                <a:spcPct val="100000"/>
              </a:lnSpc>
              <a:spcBef>
                <a:spcPts val="420"/>
              </a:spcBef>
              <a:spcAft>
                <a:spcPts val="0"/>
              </a:spcAft>
              <a:buClr>
                <a:srgbClr val="888888"/>
              </a:buClr>
              <a:buSzPts val="2100"/>
              <a:buFont typeface="Arial"/>
              <a:buNone/>
              <a:defRPr sz="2100" b="0" i="0" u="none" strike="noStrike" cap="none">
                <a:solidFill>
                  <a:srgbClr val="888888"/>
                </a:solidFill>
                <a:latin typeface="Arial"/>
                <a:ea typeface="Arial"/>
                <a:cs typeface="Arial"/>
                <a:sym typeface="Arial"/>
              </a:defRPr>
            </a:lvl2pPr>
            <a:lvl3pPr marR="0" lvl="2">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R="0" lvl="3">
              <a:lnSpc>
                <a:spcPct val="100000"/>
              </a:lnSpc>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4pPr>
            <a:lvl5pPr marR="0" lvl="4">
              <a:lnSpc>
                <a:spcPct val="100000"/>
              </a:lnSpc>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5pPr>
            <a:lvl6pPr marR="0" lvl="5">
              <a:lnSpc>
                <a:spcPct val="100000"/>
              </a:lnSpc>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6pPr>
            <a:lvl7pPr marR="0" lvl="6">
              <a:lnSpc>
                <a:spcPct val="100000"/>
              </a:lnSpc>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7pPr>
            <a:lvl8pPr marR="0" lvl="7">
              <a:lnSpc>
                <a:spcPct val="100000"/>
              </a:lnSpc>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8pPr>
            <a:lvl9pPr marR="0" lvl="8">
              <a:lnSpc>
                <a:spcPct val="100000"/>
              </a:lnSpc>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9pPr>
          </a:lstStyle>
          <a:p>
            <a:endParaRPr/>
          </a:p>
        </p:txBody>
      </p:sp>
      <p:pic>
        <p:nvPicPr>
          <p:cNvPr id="12" name="Google Shape;12;p2"/>
          <p:cNvPicPr preferRelativeResize="0"/>
          <p:nvPr/>
        </p:nvPicPr>
        <p:blipFill>
          <a:blip r:embed="rId3">
            <a:alphaModFix/>
          </a:blip>
          <a:stretch>
            <a:fillRect/>
          </a:stretch>
        </p:blipFill>
        <p:spPr>
          <a:xfrm>
            <a:off x="379125" y="359025"/>
            <a:ext cx="2048602" cy="824249"/>
          </a:xfrm>
          <a:prstGeom prst="rect">
            <a:avLst/>
          </a:prstGeom>
          <a:noFill/>
          <a:ln>
            <a:noFill/>
          </a:ln>
        </p:spPr>
      </p:pic>
      <p:sp>
        <p:nvSpPr>
          <p:cNvPr id="13" name="Google Shape;13;p2"/>
          <p:cNvSpPr txBox="1">
            <a:spLocks noGrp="1"/>
          </p:cNvSpPr>
          <p:nvPr>
            <p:ph type="title"/>
          </p:nvPr>
        </p:nvSpPr>
        <p:spPr>
          <a:xfrm>
            <a:off x="379125" y="1673872"/>
            <a:ext cx="8229600" cy="1511100"/>
          </a:xfrm>
          <a:prstGeom prst="rect">
            <a:avLst/>
          </a:prstGeom>
          <a:noFill/>
          <a:ln>
            <a:noFill/>
          </a:ln>
        </p:spPr>
        <p:txBody>
          <a:bodyPr spcFirstLastPara="1" wrap="square" lIns="0" tIns="0" rIns="0" bIns="0" anchor="ctr" anchorCtr="0">
            <a:spAutoFit/>
          </a:bodyPr>
          <a:lstStyle>
            <a:lvl1pPr marR="0" lvl="0" rtl="0">
              <a:lnSpc>
                <a:spcPct val="100000"/>
              </a:lnSpc>
              <a:spcBef>
                <a:spcPts val="0"/>
              </a:spcBef>
              <a:spcAft>
                <a:spcPts val="0"/>
              </a:spcAft>
              <a:buClr>
                <a:schemeClr val="lt1"/>
              </a:buClr>
              <a:buSzPts val="5000"/>
              <a:buNone/>
              <a:defRPr sz="5000" b="1" i="0" u="none" strike="noStrike" cap="none">
                <a:solidFill>
                  <a:schemeClr val="lt1"/>
                </a:solidFill>
              </a:defRPr>
            </a:lvl1pPr>
            <a:lvl2pPr marR="0" lvl="1"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2pPr>
            <a:lvl3pPr marR="0" lvl="2"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3pPr>
            <a:lvl4pPr marR="0" lvl="3"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4pPr>
            <a:lvl5pPr marR="0" lvl="4"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5pPr>
            <a:lvl6pPr marR="0" lvl="5"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6pPr>
            <a:lvl7pPr marR="0" lvl="6"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7pPr>
            <a:lvl8pPr marR="0" lvl="7"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8pPr>
            <a:lvl9pPr marR="0" lvl="8" rtl="0">
              <a:lnSpc>
                <a:spcPct val="100000"/>
              </a:lnSpc>
              <a:spcBef>
                <a:spcPts val="0"/>
              </a:spcBef>
              <a:spcAft>
                <a:spcPts val="0"/>
              </a:spcAft>
              <a:buClr>
                <a:srgbClr val="005DAA"/>
              </a:buClr>
              <a:buSzPts val="1400"/>
              <a:buFont typeface="Arial"/>
              <a:buNone/>
              <a:defRPr sz="1800" b="0" i="0" u="none" strike="noStrike" cap="none">
                <a:solidFill>
                  <a:srgbClr val="005DAA"/>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_1" type="obj">
  <p:cSld name="OBJEC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33425" y="189725"/>
            <a:ext cx="8699700" cy="4797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SzPts val="2000"/>
              <a:buNone/>
              <a:defRPr sz="2000" b="1" i="0" u="none" strike="noStrike" cap="none"/>
            </a:lvl1pPr>
            <a:lvl2pPr marR="0" lvl="1"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2pPr>
            <a:lvl3pPr marR="0" lvl="2"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3pPr>
            <a:lvl4pPr marR="0" lvl="3"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4pPr>
            <a:lvl5pPr marR="0" lvl="4"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5pPr>
            <a:lvl6pPr marR="0" lvl="5"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6pPr>
            <a:lvl7pPr marR="0" lvl="6"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7pPr>
            <a:lvl8pPr marR="0" lvl="7"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8pPr>
            <a:lvl9pPr marR="0" lvl="8" algn="l" rtl="0">
              <a:lnSpc>
                <a:spcPct val="100000"/>
              </a:lnSpc>
              <a:spcBef>
                <a:spcPts val="0"/>
              </a:spcBef>
              <a:spcAft>
                <a:spcPts val="0"/>
              </a:spcAft>
              <a:buClr>
                <a:srgbClr val="005DAA"/>
              </a:buClr>
              <a:buSzPts val="2000"/>
              <a:buFont typeface="Arial"/>
              <a:buNone/>
              <a:defRPr sz="2000" b="0" i="0" u="none" strike="noStrike" cap="none">
                <a:solidFill>
                  <a:srgbClr val="005DAA"/>
                </a:solidFill>
                <a:latin typeface="Arial"/>
                <a:ea typeface="Arial"/>
                <a:cs typeface="Arial"/>
                <a:sym typeface="Arial"/>
              </a:defRPr>
            </a:lvl9pPr>
          </a:lstStyle>
          <a:p>
            <a:endParaRPr/>
          </a:p>
        </p:txBody>
      </p:sp>
      <p:sp>
        <p:nvSpPr>
          <p:cNvPr id="16" name="Google Shape;16;p3"/>
          <p:cNvSpPr txBox="1">
            <a:spLocks noGrp="1"/>
          </p:cNvSpPr>
          <p:nvPr>
            <p:ph type="body" idx="1"/>
          </p:nvPr>
        </p:nvSpPr>
        <p:spPr>
          <a:xfrm>
            <a:off x="233425" y="994650"/>
            <a:ext cx="8229600" cy="3154200"/>
          </a:xfrm>
          <a:prstGeom prst="rect">
            <a:avLst/>
          </a:prstGeom>
          <a:noFill/>
          <a:ln>
            <a:noFill/>
          </a:ln>
        </p:spPr>
        <p:txBody>
          <a:bodyPr spcFirstLastPara="1" wrap="square" lIns="0" tIns="0" rIns="0" bIns="0" anchor="t" anchorCtr="0">
            <a:spAutoFit/>
          </a:bodyPr>
          <a:lstStyle>
            <a:lvl1pPr marL="457200" marR="0" lvl="0" indent="-355600" algn="l">
              <a:lnSpc>
                <a:spcPct val="100000"/>
              </a:lnSpc>
              <a:spcBef>
                <a:spcPts val="36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1pPr>
            <a:lvl2pPr marL="914400" marR="0" lvl="1" indent="-323850" algn="l">
              <a:lnSpc>
                <a:spcPct val="100000"/>
              </a:lnSpc>
              <a:spcBef>
                <a:spcPts val="30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2pPr>
            <a:lvl3pPr marL="1371600" marR="0" lvl="2" indent="-314325" algn="l">
              <a:lnSpc>
                <a:spcPct val="100000"/>
              </a:lnSpc>
              <a:spcBef>
                <a:spcPts val="270"/>
              </a:spcBef>
              <a:spcAft>
                <a:spcPts val="0"/>
              </a:spcAft>
              <a:buClr>
                <a:srgbClr val="000000"/>
              </a:buClr>
              <a:buSzPts val="1350"/>
              <a:buFont typeface="Arial"/>
              <a:buChar char="•"/>
              <a:defRPr sz="1350" b="0" i="0" u="none" strike="noStrike" cap="none">
                <a:solidFill>
                  <a:srgbClr val="000000"/>
                </a:solidFill>
                <a:latin typeface="Arial"/>
                <a:ea typeface="Arial"/>
                <a:cs typeface="Arial"/>
                <a:sym typeface="Arial"/>
              </a:defRPr>
            </a:lvl3pPr>
            <a:lvl4pPr marL="1828800" marR="0" lvl="3" indent="-304800" algn="l">
              <a:lnSpc>
                <a:spcPct val="100000"/>
              </a:lnSpc>
              <a:spcBef>
                <a:spcPts val="24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295275" algn="l">
              <a:lnSpc>
                <a:spcPct val="100000"/>
              </a:lnSpc>
              <a:spcBef>
                <a:spcPts val="210"/>
              </a:spcBef>
              <a:spcAft>
                <a:spcPts val="0"/>
              </a:spcAft>
              <a:buClr>
                <a:srgbClr val="000000"/>
              </a:buClr>
              <a:buSzPts val="1050"/>
              <a:buFont typeface="Arial"/>
              <a:buChar char="•"/>
              <a:defRPr sz="1050" b="0" i="0" u="none" strike="noStrike" cap="none">
                <a:solidFill>
                  <a:srgbClr val="000000"/>
                </a:solidFill>
                <a:latin typeface="Arial"/>
                <a:ea typeface="Arial"/>
                <a:cs typeface="Arial"/>
                <a:sym typeface="Arial"/>
              </a:defRPr>
            </a:lvl5pPr>
            <a:lvl6pPr marL="2743200" marR="0" lvl="5" indent="-323850" algn="l">
              <a:lnSpc>
                <a:spcPct val="100000"/>
              </a:lnSpc>
              <a:spcBef>
                <a:spcPts val="30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400" marR="0" lvl="6" indent="-323850" algn="l">
              <a:lnSpc>
                <a:spcPct val="100000"/>
              </a:lnSpc>
              <a:spcBef>
                <a:spcPts val="30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600" marR="0" lvl="7" indent="-323850" algn="l">
              <a:lnSpc>
                <a:spcPct val="100000"/>
              </a:lnSpc>
              <a:spcBef>
                <a:spcPts val="30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800" marR="0" lvl="8" indent="-323850" algn="l">
              <a:lnSpc>
                <a:spcPct val="100000"/>
              </a:lnSpc>
              <a:spcBef>
                <a:spcPts val="30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endParaRPr/>
          </a:p>
        </p:txBody>
      </p:sp>
      <p:pic>
        <p:nvPicPr>
          <p:cNvPr id="17" name="Google Shape;17;p3"/>
          <p:cNvPicPr preferRelativeResize="0"/>
          <p:nvPr/>
        </p:nvPicPr>
        <p:blipFill>
          <a:blip r:embed="rId2">
            <a:alphaModFix/>
          </a:blip>
          <a:stretch>
            <a:fillRect/>
          </a:stretch>
        </p:blipFill>
        <p:spPr>
          <a:xfrm>
            <a:off x="233425" y="4709425"/>
            <a:ext cx="828053" cy="273900"/>
          </a:xfrm>
          <a:prstGeom prst="rect">
            <a:avLst/>
          </a:prstGeom>
          <a:noFill/>
          <a:ln>
            <a:noFill/>
          </a:ln>
        </p:spPr>
      </p:pic>
      <p:sp>
        <p:nvSpPr>
          <p:cNvPr id="18" name="Google Shape;18;p3"/>
          <p:cNvSpPr/>
          <p:nvPr/>
        </p:nvSpPr>
        <p:spPr>
          <a:xfrm>
            <a:off x="-9450" y="-76200"/>
            <a:ext cx="9162900" cy="153600"/>
          </a:xfrm>
          <a:prstGeom prst="rect">
            <a:avLst/>
          </a:prstGeom>
          <a:solidFill>
            <a:srgbClr val="005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sldNum" idx="12"/>
          </p:nvPr>
        </p:nvSpPr>
        <p:spPr>
          <a:xfrm>
            <a:off x="6889025" y="4815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6889025" y="47960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p:cSld name="CUSTOM_1">
    <p:spTree>
      <p:nvGrpSpPr>
        <p:cNvPr id="1" name="Shape 22"/>
        <p:cNvGrpSpPr/>
        <p:nvPr/>
      </p:nvGrpSpPr>
      <p:grpSpPr>
        <a:xfrm>
          <a:off x="0" y="0"/>
          <a:ext cx="0" cy="0"/>
          <a:chOff x="0" y="0"/>
          <a:chExt cx="0" cy="0"/>
        </a:xfrm>
      </p:grpSpPr>
      <p:sp>
        <p:nvSpPr>
          <p:cNvPr id="23" name="Google Shape;23;p5"/>
          <p:cNvSpPr txBox="1">
            <a:spLocks noGrp="1"/>
          </p:cNvSpPr>
          <p:nvPr>
            <p:ph type="sldNum" idx="12"/>
          </p:nvPr>
        </p:nvSpPr>
        <p:spPr>
          <a:xfrm>
            <a:off x="6889025" y="47960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5"/>
          <p:cNvPicPr preferRelativeResize="0"/>
          <p:nvPr/>
        </p:nvPicPr>
        <p:blipFill>
          <a:blip r:embed="rId2">
            <a:alphaModFix/>
          </a:blip>
          <a:stretch>
            <a:fillRect/>
          </a:stretch>
        </p:blipFill>
        <p:spPr>
          <a:xfrm>
            <a:off x="1" y="-1150"/>
            <a:ext cx="9144000" cy="514580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1 1">
  <p:cSld name="CUSTOM_1_1">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6889025" y="47960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 name="Google Shape;27;p6"/>
          <p:cNvPicPr preferRelativeResize="0"/>
          <p:nvPr/>
        </p:nvPicPr>
        <p:blipFill>
          <a:blip r:embed="rId2">
            <a:alphaModFix/>
          </a:blip>
          <a:stretch>
            <a:fillRect/>
          </a:stretch>
        </p:blipFill>
        <p:spPr>
          <a:xfrm>
            <a:off x="0" y="643"/>
            <a:ext cx="9143995" cy="514221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0" tIns="0" rIns="0" bIns="0" anchor="ctr" anchorCtr="0">
            <a:spAutoFit/>
          </a:bodyPr>
          <a:lstStyle>
            <a:lvl1pPr marR="0" lvl="0" rtl="0">
              <a:lnSpc>
                <a:spcPct val="100000"/>
              </a:lnSpc>
              <a:spcBef>
                <a:spcPts val="0"/>
              </a:spcBef>
              <a:spcAft>
                <a:spcPts val="0"/>
              </a:spcAft>
              <a:buClr>
                <a:srgbClr val="005DAA"/>
              </a:buClr>
              <a:buSzPts val="3300"/>
              <a:buFont typeface="Roboto"/>
              <a:buNone/>
              <a:defRPr sz="3300" i="0" u="none" strike="noStrike" cap="none">
                <a:solidFill>
                  <a:srgbClr val="005DAA"/>
                </a:solidFill>
                <a:latin typeface="Roboto"/>
                <a:ea typeface="Roboto"/>
                <a:cs typeface="Roboto"/>
                <a:sym typeface="Roboto"/>
              </a:defRPr>
            </a:lvl1pPr>
            <a:lvl2pPr marR="0" lvl="1"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2pPr>
            <a:lvl3pPr marR="0" lvl="2"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3pPr>
            <a:lvl4pPr marR="0" lvl="3"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4pPr>
            <a:lvl5pPr marR="0" lvl="4"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5pPr>
            <a:lvl6pPr marR="0" lvl="5"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6pPr>
            <a:lvl7pPr marR="0" lvl="6"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7pPr>
            <a:lvl8pPr marR="0" lvl="7"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8pPr>
            <a:lvl9pPr marR="0" lvl="8" rtl="0">
              <a:lnSpc>
                <a:spcPct val="100000"/>
              </a:lnSpc>
              <a:spcBef>
                <a:spcPts val="0"/>
              </a:spcBef>
              <a:spcAft>
                <a:spcPts val="0"/>
              </a:spcAft>
              <a:buClr>
                <a:srgbClr val="005DAA"/>
              </a:buClr>
              <a:buSzPts val="1400"/>
              <a:buFont typeface="Roboto"/>
              <a:buNone/>
              <a:defRPr sz="1800" i="0" u="none" strike="noStrike" cap="none">
                <a:solidFill>
                  <a:srgbClr val="005DAA"/>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0" tIns="0" rIns="0" bIns="0" anchor="t" anchorCtr="0">
            <a:spAutoFit/>
          </a:bodyPr>
          <a:lstStyle>
            <a:lvl1pPr marL="457200" marR="0" lvl="0" indent="-381000" algn="l" rtl="0">
              <a:lnSpc>
                <a:spcPct val="100000"/>
              </a:lnSpc>
              <a:spcBef>
                <a:spcPts val="480"/>
              </a:spcBef>
              <a:spcAft>
                <a:spcPts val="0"/>
              </a:spcAft>
              <a:buClr>
                <a:srgbClr val="005DAA"/>
              </a:buClr>
              <a:buSzPts val="2400"/>
              <a:buFont typeface="Roboto"/>
              <a:buChar char="•"/>
              <a:defRPr sz="2400" i="0" u="none" strike="noStrike" cap="none">
                <a:solidFill>
                  <a:srgbClr val="005DAA"/>
                </a:solidFill>
                <a:latin typeface="Roboto"/>
                <a:ea typeface="Roboto"/>
                <a:cs typeface="Roboto"/>
                <a:sym typeface="Roboto"/>
              </a:defRPr>
            </a:lvl1pPr>
            <a:lvl2pPr marL="914400" marR="0" lvl="1" indent="-361950" algn="l" rtl="0">
              <a:lnSpc>
                <a:spcPct val="100000"/>
              </a:lnSpc>
              <a:spcBef>
                <a:spcPts val="420"/>
              </a:spcBef>
              <a:spcAft>
                <a:spcPts val="0"/>
              </a:spcAft>
              <a:buClr>
                <a:srgbClr val="005DAA"/>
              </a:buClr>
              <a:buSzPts val="2100"/>
              <a:buFont typeface="Roboto"/>
              <a:buChar char="–"/>
              <a:defRPr sz="2100" i="0" u="none" strike="noStrike" cap="none">
                <a:solidFill>
                  <a:srgbClr val="005DAA"/>
                </a:solidFill>
                <a:latin typeface="Roboto"/>
                <a:ea typeface="Roboto"/>
                <a:cs typeface="Roboto"/>
                <a:sym typeface="Roboto"/>
              </a:defRPr>
            </a:lvl2pPr>
            <a:lvl3pPr marL="1371600" marR="0" lvl="2" indent="-342900" algn="l" rtl="0">
              <a:lnSpc>
                <a:spcPct val="100000"/>
              </a:lnSpc>
              <a:spcBef>
                <a:spcPts val="360"/>
              </a:spcBef>
              <a:spcAft>
                <a:spcPts val="0"/>
              </a:spcAft>
              <a:buClr>
                <a:srgbClr val="005DAA"/>
              </a:buClr>
              <a:buSzPts val="1800"/>
              <a:buFont typeface="Roboto"/>
              <a:buChar char="•"/>
              <a:defRPr sz="1800" i="0" u="none" strike="noStrike" cap="none">
                <a:solidFill>
                  <a:srgbClr val="005DAA"/>
                </a:solidFill>
                <a:latin typeface="Roboto"/>
                <a:ea typeface="Roboto"/>
                <a:cs typeface="Roboto"/>
                <a:sym typeface="Roboto"/>
              </a:defRPr>
            </a:lvl3pPr>
            <a:lvl4pPr marL="1828800" marR="0" lvl="3" indent="-323850" algn="l" rtl="0">
              <a:lnSpc>
                <a:spcPct val="100000"/>
              </a:lnSpc>
              <a:spcBef>
                <a:spcPts val="300"/>
              </a:spcBef>
              <a:spcAft>
                <a:spcPts val="0"/>
              </a:spcAft>
              <a:buClr>
                <a:srgbClr val="005DAA"/>
              </a:buClr>
              <a:buSzPts val="1500"/>
              <a:buFont typeface="Roboto"/>
              <a:buChar char="–"/>
              <a:defRPr sz="1500" i="0" u="none" strike="noStrike" cap="none">
                <a:solidFill>
                  <a:srgbClr val="005DAA"/>
                </a:solidFill>
                <a:latin typeface="Roboto"/>
                <a:ea typeface="Roboto"/>
                <a:cs typeface="Roboto"/>
                <a:sym typeface="Roboto"/>
              </a:defRPr>
            </a:lvl4pPr>
            <a:lvl5pPr marL="2286000" marR="0" lvl="4" indent="-323850" algn="l" rtl="0">
              <a:lnSpc>
                <a:spcPct val="100000"/>
              </a:lnSpc>
              <a:spcBef>
                <a:spcPts val="300"/>
              </a:spcBef>
              <a:spcAft>
                <a:spcPts val="0"/>
              </a:spcAft>
              <a:buClr>
                <a:srgbClr val="005DAA"/>
              </a:buClr>
              <a:buSzPts val="1500"/>
              <a:buFont typeface="Roboto"/>
              <a:buChar char="»"/>
              <a:defRPr sz="1500" i="0" u="none" strike="noStrike" cap="none">
                <a:solidFill>
                  <a:srgbClr val="005DAA"/>
                </a:solidFill>
                <a:latin typeface="Roboto"/>
                <a:ea typeface="Roboto"/>
                <a:cs typeface="Roboto"/>
                <a:sym typeface="Roboto"/>
              </a:defRPr>
            </a:lvl5pPr>
            <a:lvl6pPr marL="2743200" marR="0" lvl="5" indent="-323850" algn="l" rtl="0">
              <a:lnSpc>
                <a:spcPct val="100000"/>
              </a:lnSpc>
              <a:spcBef>
                <a:spcPts val="300"/>
              </a:spcBef>
              <a:spcAft>
                <a:spcPts val="0"/>
              </a:spcAft>
              <a:buClr>
                <a:srgbClr val="005DAA"/>
              </a:buClr>
              <a:buSzPts val="1500"/>
              <a:buFont typeface="Roboto"/>
              <a:buChar char="•"/>
              <a:defRPr sz="1500" i="0" u="none" strike="noStrike" cap="none">
                <a:solidFill>
                  <a:srgbClr val="005DAA"/>
                </a:solidFill>
                <a:latin typeface="Roboto"/>
                <a:ea typeface="Roboto"/>
                <a:cs typeface="Roboto"/>
                <a:sym typeface="Roboto"/>
              </a:defRPr>
            </a:lvl6pPr>
            <a:lvl7pPr marL="3200400" marR="0" lvl="6" indent="-323850" algn="l" rtl="0">
              <a:lnSpc>
                <a:spcPct val="100000"/>
              </a:lnSpc>
              <a:spcBef>
                <a:spcPts val="300"/>
              </a:spcBef>
              <a:spcAft>
                <a:spcPts val="0"/>
              </a:spcAft>
              <a:buClr>
                <a:srgbClr val="005DAA"/>
              </a:buClr>
              <a:buSzPts val="1500"/>
              <a:buFont typeface="Roboto"/>
              <a:buChar char="•"/>
              <a:defRPr sz="1500" i="0" u="none" strike="noStrike" cap="none">
                <a:solidFill>
                  <a:srgbClr val="005DAA"/>
                </a:solidFill>
                <a:latin typeface="Roboto"/>
                <a:ea typeface="Roboto"/>
                <a:cs typeface="Roboto"/>
                <a:sym typeface="Roboto"/>
              </a:defRPr>
            </a:lvl7pPr>
            <a:lvl8pPr marL="3657600" marR="0" lvl="7" indent="-323850" algn="l" rtl="0">
              <a:lnSpc>
                <a:spcPct val="100000"/>
              </a:lnSpc>
              <a:spcBef>
                <a:spcPts val="300"/>
              </a:spcBef>
              <a:spcAft>
                <a:spcPts val="0"/>
              </a:spcAft>
              <a:buClr>
                <a:srgbClr val="005DAA"/>
              </a:buClr>
              <a:buSzPts val="1500"/>
              <a:buFont typeface="Roboto"/>
              <a:buChar char="•"/>
              <a:defRPr sz="1500" i="0" u="none" strike="noStrike" cap="none">
                <a:solidFill>
                  <a:srgbClr val="005DAA"/>
                </a:solidFill>
                <a:latin typeface="Roboto"/>
                <a:ea typeface="Roboto"/>
                <a:cs typeface="Roboto"/>
                <a:sym typeface="Roboto"/>
              </a:defRPr>
            </a:lvl8pPr>
            <a:lvl9pPr marL="4114800" marR="0" lvl="8" indent="-323850" algn="l" rtl="0">
              <a:lnSpc>
                <a:spcPct val="100000"/>
              </a:lnSpc>
              <a:spcBef>
                <a:spcPts val="300"/>
              </a:spcBef>
              <a:spcAft>
                <a:spcPts val="0"/>
              </a:spcAft>
              <a:buClr>
                <a:srgbClr val="005DAA"/>
              </a:buClr>
              <a:buSzPts val="1500"/>
              <a:buFont typeface="Roboto"/>
              <a:buChar char="•"/>
              <a:defRPr sz="1500" i="0" u="none" strike="noStrike" cap="none">
                <a:solidFill>
                  <a:srgbClr val="005DAA"/>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6889025" y="47960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25"/>
              <a:buFont typeface="Arial"/>
              <a:buNone/>
              <a:defRPr sz="900" b="0" i="0" u="none" strike="noStrike" cap="none">
                <a:solidFill>
                  <a:srgbClr val="005DA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dLIKi4m9q8g" TargetMode="External"/><Relationship Id="rId3" Type="http://schemas.openxmlformats.org/officeDocument/2006/relationships/image" Target="../media/image28.jp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hyperlink" Target="https://www.youtube.com/watch?v=mBzZUOVedY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maa.org/member-communities/sigmaa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7.jp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nyleads.com/how-to-add-email-to-safe-sender-list-gmail?utm_source=newsletter&amp;utm_medium=email&amp;utm_content=Check%20out%20this%20helpful%20article&amp;utm_campaign=VP%20Email%202.317#How_to_add_emails_to_my_Gmail_safe_sender_lis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maa.org/member-communities/maa-sections/%20section-programs/lecture-%20seri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maa.org/member-communities/maa-sections/%20section-programs/lecture-%20seri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maa.org/member-communities/maa-sections/%20section-programs/lecture-%20seri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maa.org/member-communities/maa-sections/%20section-programs/lecture-%20seri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79125" y="1289360"/>
            <a:ext cx="8229600" cy="2308324"/>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dirty="0"/>
              <a:t>Welcome to the Allegheny Mountain</a:t>
            </a:r>
            <a:endParaRPr dirty="0"/>
          </a:p>
          <a:p>
            <a:pPr marL="0" lvl="0" indent="0" algn="l" rtl="0">
              <a:spcBef>
                <a:spcPts val="0"/>
              </a:spcBef>
              <a:spcAft>
                <a:spcPts val="0"/>
              </a:spcAft>
              <a:buNone/>
            </a:pPr>
            <a:r>
              <a:rPr lang="en" dirty="0"/>
              <a:t>Section Meeting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16"/>
          <p:cNvSpPr txBox="1"/>
          <p:nvPr/>
        </p:nvSpPr>
        <p:spPr>
          <a:xfrm>
            <a:off x="722925" y="1505850"/>
            <a:ext cx="3491100" cy="126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500" b="1">
                <a:solidFill>
                  <a:schemeClr val="dk2"/>
                </a:solidFill>
                <a:latin typeface="Roboto"/>
                <a:ea typeface="Roboto"/>
                <a:cs typeface="Roboto"/>
                <a:sym typeface="Roboto"/>
              </a:rPr>
              <a:t>What treasure from the past will you find today on MAA </a:t>
            </a:r>
            <a:r>
              <a:rPr lang="en" sz="2500" b="1" i="1">
                <a:solidFill>
                  <a:schemeClr val="dk2"/>
                </a:solidFill>
                <a:latin typeface="Roboto"/>
                <a:ea typeface="Roboto"/>
                <a:cs typeface="Roboto"/>
                <a:sym typeface="Roboto"/>
              </a:rPr>
              <a:t>Convergence</a:t>
            </a:r>
            <a:r>
              <a:rPr lang="en" sz="2500" b="1">
                <a:solidFill>
                  <a:schemeClr val="dk2"/>
                </a:solidFill>
                <a:latin typeface="Roboto"/>
                <a:ea typeface="Roboto"/>
                <a:cs typeface="Roboto"/>
                <a:sym typeface="Roboto"/>
              </a:rPr>
              <a:t>?</a:t>
            </a:r>
            <a:endParaRPr sz="2500" b="1">
              <a:solidFill>
                <a:schemeClr val="dk2"/>
              </a:solidFill>
              <a:latin typeface="Roboto"/>
              <a:ea typeface="Roboto"/>
              <a:cs typeface="Roboto"/>
              <a:sym typeface="Roboto"/>
            </a:endParaRPr>
          </a:p>
        </p:txBody>
      </p:sp>
      <p:pic>
        <p:nvPicPr>
          <p:cNvPr id="120" name="Google Shape;120;p16"/>
          <p:cNvPicPr preferRelativeResize="0"/>
          <p:nvPr/>
        </p:nvPicPr>
        <p:blipFill rotWithShape="1">
          <a:blip r:embed="rId3">
            <a:alphaModFix/>
          </a:blip>
          <a:srcRect t="1812" b="7104"/>
          <a:stretch/>
        </p:blipFill>
        <p:spPr>
          <a:xfrm>
            <a:off x="4823325" y="92950"/>
            <a:ext cx="4400200" cy="5096925"/>
          </a:xfrm>
          <a:prstGeom prst="rect">
            <a:avLst/>
          </a:prstGeom>
          <a:noFill/>
          <a:ln>
            <a:noFill/>
          </a:ln>
        </p:spPr>
      </p:pic>
      <p:sp>
        <p:nvSpPr>
          <p:cNvPr id="121" name="Google Shape;121;p16"/>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i="1">
                <a:solidFill>
                  <a:schemeClr val="dk2"/>
                </a:solidFill>
              </a:rPr>
              <a:t>Convergence</a:t>
            </a:r>
            <a:endParaRPr sz="1600" i="1">
              <a:solidFill>
                <a:schemeClr val="dk2"/>
              </a:solidFill>
            </a:endParaRPr>
          </a:p>
        </p:txBody>
      </p:sp>
      <p:sp>
        <p:nvSpPr>
          <p:cNvPr id="122" name="Google Shape;122;p16"/>
          <p:cNvSpPr txBox="1"/>
          <p:nvPr/>
        </p:nvSpPr>
        <p:spPr>
          <a:xfrm>
            <a:off x="6269275" y="4205400"/>
            <a:ext cx="2874900" cy="600300"/>
          </a:xfrm>
          <a:prstGeom prst="rect">
            <a:avLst/>
          </a:prstGeom>
          <a:solidFill>
            <a:srgbClr val="F3F3F3"/>
          </a:solid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900">
                <a:solidFill>
                  <a:srgbClr val="888888"/>
                </a:solidFill>
                <a:latin typeface="Roboto"/>
                <a:ea typeface="Roboto"/>
                <a:cs typeface="Roboto"/>
                <a:sym typeface="Roboto"/>
              </a:rPr>
              <a:t>A Mathematical Treasure: Engraving of Arithmetica from Gregor Reisch, Margarita philosophica. Courtesy of Columbia University.</a:t>
            </a:r>
            <a:endParaRPr sz="1200">
              <a:solidFill>
                <a:srgbClr val="888888"/>
              </a:solidFill>
              <a:latin typeface="Roboto"/>
              <a:ea typeface="Roboto"/>
              <a:cs typeface="Roboto"/>
              <a:sym typeface="Roboto"/>
            </a:endParaRPr>
          </a:p>
        </p:txBody>
      </p:sp>
      <p:sp>
        <p:nvSpPr>
          <p:cNvPr id="123" name="Google Shape;123;p16"/>
          <p:cNvSpPr txBox="1"/>
          <p:nvPr/>
        </p:nvSpPr>
        <p:spPr>
          <a:xfrm>
            <a:off x="722925" y="2884400"/>
            <a:ext cx="3243300" cy="7389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Questions about MAA </a:t>
            </a:r>
            <a:r>
              <a:rPr lang="en" sz="1200" i="1">
                <a:solidFill>
                  <a:schemeClr val="dk2"/>
                </a:solidFill>
                <a:latin typeface="Roboto"/>
                <a:ea typeface="Roboto"/>
                <a:cs typeface="Roboto"/>
                <a:sym typeface="Roboto"/>
              </a:rPr>
              <a:t>Convergence</a:t>
            </a:r>
            <a:r>
              <a:rPr lang="en" sz="1200">
                <a:solidFill>
                  <a:schemeClr val="dk2"/>
                </a:solidFill>
                <a:latin typeface="Roboto"/>
                <a:ea typeface="Roboto"/>
                <a:cs typeface="Roboto"/>
                <a:sym typeface="Roboto"/>
              </a:rPr>
              <a:t>? Contact Janet Barnett (</a:t>
            </a:r>
            <a:r>
              <a:rPr lang="en" sz="1200">
                <a:solidFill>
                  <a:srgbClr val="00A29C"/>
                </a:solidFill>
                <a:latin typeface="Roboto"/>
                <a:ea typeface="Roboto"/>
                <a:cs typeface="Roboto"/>
                <a:sym typeface="Roboto"/>
              </a:rPr>
              <a:t>janet.barnett@csupueblo.edu</a:t>
            </a:r>
            <a:r>
              <a:rPr lang="en" sz="1200">
                <a:solidFill>
                  <a:schemeClr val="dk2"/>
                </a:solidFill>
                <a:latin typeface="Roboto"/>
                <a:ea typeface="Roboto"/>
                <a:cs typeface="Roboto"/>
                <a:sym typeface="Roboto"/>
              </a:rPr>
              <a:t>) </a:t>
            </a:r>
            <a:br>
              <a:rPr lang="en" sz="1200">
                <a:solidFill>
                  <a:schemeClr val="dk2"/>
                </a:solidFill>
                <a:latin typeface="Roboto"/>
                <a:ea typeface="Roboto"/>
                <a:cs typeface="Roboto"/>
                <a:sym typeface="Roboto"/>
              </a:rPr>
            </a:br>
            <a:r>
              <a:rPr lang="en" sz="1200">
                <a:solidFill>
                  <a:schemeClr val="dk2"/>
                </a:solidFill>
                <a:latin typeface="Roboto"/>
                <a:ea typeface="Roboto"/>
                <a:cs typeface="Roboto"/>
                <a:sym typeface="Roboto"/>
              </a:rPr>
              <a:t>or Amy Ackerberg (</a:t>
            </a:r>
            <a:r>
              <a:rPr lang="en" sz="1200">
                <a:solidFill>
                  <a:srgbClr val="00A29C"/>
                </a:solidFill>
                <a:latin typeface="Roboto"/>
                <a:ea typeface="Roboto"/>
                <a:cs typeface="Roboto"/>
                <a:sym typeface="Roboto"/>
              </a:rPr>
              <a:t>aackerbe@verizon.net</a:t>
            </a:r>
            <a:r>
              <a:rPr lang="en" sz="1200">
                <a:solidFill>
                  <a:schemeClr val="dk2"/>
                </a:solidFill>
                <a:latin typeface="Roboto"/>
                <a:ea typeface="Roboto"/>
                <a:cs typeface="Roboto"/>
                <a:sym typeface="Roboto"/>
              </a:rPr>
              <a:t>).</a:t>
            </a:r>
            <a:endParaRPr sz="1200">
              <a:solidFill>
                <a:schemeClr val="dk2"/>
              </a:solidFill>
              <a:latin typeface="Roboto"/>
              <a:ea typeface="Roboto"/>
              <a:cs typeface="Roboto"/>
              <a:sym typeface="Roboto"/>
            </a:endParaRPr>
          </a:p>
        </p:txBody>
      </p:sp>
      <p:sp>
        <p:nvSpPr>
          <p:cNvPr id="124" name="Google Shape;124;p16"/>
          <p:cNvSpPr txBox="1"/>
          <p:nvPr/>
        </p:nvSpPr>
        <p:spPr>
          <a:xfrm>
            <a:off x="2684125" y="4630325"/>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rgbClr val="00A29C"/>
                </a:solidFill>
                <a:latin typeface="Roboto"/>
                <a:ea typeface="Roboto"/>
                <a:cs typeface="Roboto"/>
                <a:sym typeface="Roboto"/>
              </a:rPr>
              <a:t>maa.org/convergence</a:t>
            </a:r>
            <a:endParaRPr sz="1900" b="1">
              <a:solidFill>
                <a:srgbClr val="00A29C"/>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pic>
        <p:nvPicPr>
          <p:cNvPr id="129" name="Google Shape;129;p17"/>
          <p:cNvPicPr preferRelativeResize="0"/>
          <p:nvPr/>
        </p:nvPicPr>
        <p:blipFill>
          <a:blip r:embed="rId3">
            <a:alphaModFix/>
          </a:blip>
          <a:stretch>
            <a:fillRect/>
          </a:stretch>
        </p:blipFill>
        <p:spPr>
          <a:xfrm>
            <a:off x="974300" y="2292475"/>
            <a:ext cx="1353329" cy="1767356"/>
          </a:xfrm>
          <a:prstGeom prst="rect">
            <a:avLst/>
          </a:prstGeom>
          <a:noFill/>
          <a:ln>
            <a:noFill/>
          </a:ln>
        </p:spPr>
      </p:pic>
      <p:pic>
        <p:nvPicPr>
          <p:cNvPr id="130" name="Google Shape;130;p17"/>
          <p:cNvPicPr preferRelativeResize="0"/>
          <p:nvPr/>
        </p:nvPicPr>
        <p:blipFill>
          <a:blip r:embed="rId4">
            <a:alphaModFix/>
          </a:blip>
          <a:stretch>
            <a:fillRect/>
          </a:stretch>
        </p:blipFill>
        <p:spPr>
          <a:xfrm>
            <a:off x="5414037" y="2402395"/>
            <a:ext cx="1268250" cy="1767014"/>
          </a:xfrm>
          <a:prstGeom prst="rect">
            <a:avLst/>
          </a:prstGeom>
          <a:noFill/>
          <a:ln>
            <a:noFill/>
          </a:ln>
        </p:spPr>
      </p:pic>
      <p:pic>
        <p:nvPicPr>
          <p:cNvPr id="131" name="Google Shape;131;p17"/>
          <p:cNvPicPr preferRelativeResize="0"/>
          <p:nvPr/>
        </p:nvPicPr>
        <p:blipFill>
          <a:blip r:embed="rId5">
            <a:alphaModFix/>
          </a:blip>
          <a:stretch>
            <a:fillRect/>
          </a:stretch>
        </p:blipFill>
        <p:spPr>
          <a:xfrm>
            <a:off x="6816371" y="2402389"/>
            <a:ext cx="1353329" cy="1679462"/>
          </a:xfrm>
          <a:prstGeom prst="rect">
            <a:avLst/>
          </a:prstGeom>
          <a:noFill/>
          <a:ln>
            <a:noFill/>
          </a:ln>
        </p:spPr>
      </p:pic>
      <p:pic>
        <p:nvPicPr>
          <p:cNvPr id="132" name="Google Shape;132;p17"/>
          <p:cNvPicPr preferRelativeResize="0"/>
          <p:nvPr/>
        </p:nvPicPr>
        <p:blipFill>
          <a:blip r:embed="rId6">
            <a:alphaModFix/>
          </a:blip>
          <a:stretch>
            <a:fillRect/>
          </a:stretch>
        </p:blipFill>
        <p:spPr>
          <a:xfrm>
            <a:off x="3926637" y="2381729"/>
            <a:ext cx="1353330" cy="1808345"/>
          </a:xfrm>
          <a:prstGeom prst="rect">
            <a:avLst/>
          </a:prstGeom>
          <a:noFill/>
          <a:ln>
            <a:noFill/>
          </a:ln>
        </p:spPr>
      </p:pic>
      <p:pic>
        <p:nvPicPr>
          <p:cNvPr id="133" name="Google Shape;133;p17"/>
          <p:cNvPicPr preferRelativeResize="0"/>
          <p:nvPr/>
        </p:nvPicPr>
        <p:blipFill>
          <a:blip r:embed="rId7">
            <a:alphaModFix/>
          </a:blip>
          <a:stretch>
            <a:fillRect/>
          </a:stretch>
        </p:blipFill>
        <p:spPr>
          <a:xfrm>
            <a:off x="2434822" y="2441760"/>
            <a:ext cx="1353315" cy="1732216"/>
          </a:xfrm>
          <a:prstGeom prst="rect">
            <a:avLst/>
          </a:prstGeom>
          <a:noFill/>
          <a:ln>
            <a:noFill/>
          </a:ln>
        </p:spPr>
      </p:pic>
      <p:sp>
        <p:nvSpPr>
          <p:cNvPr id="134" name="Google Shape;134;p17"/>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MAA Press</a:t>
            </a:r>
            <a:endParaRPr sz="1600">
              <a:solidFill>
                <a:schemeClr val="dk2"/>
              </a:solidFill>
            </a:endParaRPr>
          </a:p>
        </p:txBody>
      </p:sp>
      <p:sp>
        <p:nvSpPr>
          <p:cNvPr id="135" name="Google Shape;135;p17"/>
          <p:cNvSpPr txBox="1"/>
          <p:nvPr/>
        </p:nvSpPr>
        <p:spPr>
          <a:xfrm>
            <a:off x="1083975" y="1136463"/>
            <a:ext cx="6769500" cy="10467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n" sz="2800" b="1">
                <a:solidFill>
                  <a:schemeClr val="dk2"/>
                </a:solidFill>
                <a:latin typeface="Roboto"/>
                <a:ea typeface="Roboto"/>
                <a:cs typeface="Roboto"/>
                <a:sym typeface="Roboto"/>
              </a:rPr>
              <a:t>MAA Members save 25% on </a:t>
            </a:r>
            <a:br>
              <a:rPr lang="en" sz="2800" b="1">
                <a:solidFill>
                  <a:schemeClr val="dk2"/>
                </a:solidFill>
                <a:latin typeface="Roboto"/>
                <a:ea typeface="Roboto"/>
                <a:cs typeface="Roboto"/>
                <a:sym typeface="Roboto"/>
              </a:rPr>
            </a:br>
            <a:r>
              <a:rPr lang="en" sz="2800" b="1">
                <a:solidFill>
                  <a:schemeClr val="dk2"/>
                </a:solidFill>
                <a:latin typeface="Roboto"/>
                <a:ea typeface="Roboto"/>
                <a:cs typeface="Roboto"/>
                <a:sym typeface="Roboto"/>
              </a:rPr>
              <a:t>MAA Press titles from the AMS Bookstore</a:t>
            </a:r>
            <a:endParaRPr sz="2800" b="1">
              <a:solidFill>
                <a:schemeClr val="dk2"/>
              </a:solidFill>
              <a:latin typeface="Roboto"/>
              <a:ea typeface="Roboto"/>
              <a:cs typeface="Roboto"/>
              <a:sym typeface="Roboto"/>
            </a:endParaRPr>
          </a:p>
          <a:p>
            <a:pPr marL="0" lvl="0" indent="0" algn="ctr" rtl="0">
              <a:lnSpc>
                <a:spcPct val="115000"/>
              </a:lnSpc>
              <a:spcBef>
                <a:spcPts val="0"/>
              </a:spcBef>
              <a:spcAft>
                <a:spcPts val="0"/>
              </a:spcAft>
              <a:buNone/>
            </a:pPr>
            <a:r>
              <a:rPr lang="en" sz="1200">
                <a:solidFill>
                  <a:schemeClr val="dk2"/>
                </a:solidFill>
              </a:rPr>
              <a:t>MAA Members can get Notes volumes and selected other volumes for free in their Member Library.</a:t>
            </a:r>
            <a:endParaRPr sz="1200" b="1">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18"/>
          <p:cNvSpPr txBox="1"/>
          <p:nvPr/>
        </p:nvSpPr>
        <p:spPr>
          <a:xfrm>
            <a:off x="3388600" y="1178750"/>
            <a:ext cx="4977600" cy="1750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500" b="1">
                <a:solidFill>
                  <a:schemeClr val="dk2"/>
                </a:solidFill>
                <a:latin typeface="Roboto"/>
                <a:ea typeface="Roboto"/>
                <a:cs typeface="Roboto"/>
                <a:sym typeface="Roboto"/>
              </a:rPr>
              <a:t>MAA </a:t>
            </a:r>
            <a:r>
              <a:rPr lang="en" sz="2500" b="1" i="1">
                <a:solidFill>
                  <a:schemeClr val="dk2"/>
                </a:solidFill>
                <a:latin typeface="Roboto"/>
                <a:ea typeface="Roboto"/>
                <a:cs typeface="Roboto"/>
                <a:sym typeface="Roboto"/>
              </a:rPr>
              <a:t>FOCUS</a:t>
            </a:r>
            <a:r>
              <a:rPr lang="en" sz="2500" b="1">
                <a:solidFill>
                  <a:schemeClr val="dk2"/>
                </a:solidFill>
                <a:latin typeface="Roboto"/>
                <a:ea typeface="Roboto"/>
                <a:cs typeface="Roboto"/>
                <a:sym typeface="Roboto"/>
              </a:rPr>
              <a:t> is the news magazine of the MAA, and is provided in print to all non-student members.</a:t>
            </a:r>
            <a:endParaRPr sz="2500" b="1">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100">
                <a:solidFill>
                  <a:schemeClr val="dk2"/>
                </a:solidFill>
                <a:latin typeface="Roboto"/>
                <a:ea typeface="Roboto"/>
                <a:cs typeface="Roboto"/>
                <a:sym typeface="Roboto"/>
              </a:rPr>
              <a:t>If you have news, a pedagogical innovation, or anything else you wish to share with the entire membership, MAA </a:t>
            </a:r>
            <a:r>
              <a:rPr lang="en" sz="1100" i="1">
                <a:solidFill>
                  <a:schemeClr val="dk2"/>
                </a:solidFill>
                <a:latin typeface="Roboto"/>
                <a:ea typeface="Roboto"/>
                <a:cs typeface="Roboto"/>
                <a:sym typeface="Roboto"/>
              </a:rPr>
              <a:t>FOCUS</a:t>
            </a:r>
            <a:r>
              <a:rPr lang="en" sz="1100">
                <a:solidFill>
                  <a:schemeClr val="dk2"/>
                </a:solidFill>
                <a:latin typeface="Roboto"/>
                <a:ea typeface="Roboto"/>
                <a:cs typeface="Roboto"/>
                <a:sym typeface="Roboto"/>
              </a:rPr>
              <a:t> may be the appropriate venue.</a:t>
            </a:r>
            <a:endParaRPr sz="1100">
              <a:solidFill>
                <a:schemeClr val="dk2"/>
              </a:solidFill>
              <a:latin typeface="Roboto"/>
              <a:ea typeface="Roboto"/>
              <a:cs typeface="Roboto"/>
              <a:sym typeface="Roboto"/>
            </a:endParaRPr>
          </a:p>
        </p:txBody>
      </p:sp>
      <p:pic>
        <p:nvPicPr>
          <p:cNvPr id="141" name="Google Shape;141;p18"/>
          <p:cNvPicPr preferRelativeResize="0"/>
          <p:nvPr/>
        </p:nvPicPr>
        <p:blipFill>
          <a:blip r:embed="rId3">
            <a:alphaModFix/>
          </a:blip>
          <a:stretch>
            <a:fillRect/>
          </a:stretch>
        </p:blipFill>
        <p:spPr>
          <a:xfrm>
            <a:off x="699825" y="1243625"/>
            <a:ext cx="2374675" cy="2991650"/>
          </a:xfrm>
          <a:prstGeom prst="rect">
            <a:avLst/>
          </a:prstGeom>
          <a:noFill/>
          <a:ln>
            <a:noFill/>
          </a:ln>
        </p:spPr>
      </p:pic>
      <p:sp>
        <p:nvSpPr>
          <p:cNvPr id="142" name="Google Shape;142;p18"/>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MAA </a:t>
            </a:r>
            <a:r>
              <a:rPr lang="en" sz="1600" i="1">
                <a:solidFill>
                  <a:schemeClr val="dk2"/>
                </a:solidFill>
              </a:rPr>
              <a:t>FOCUS</a:t>
            </a:r>
            <a:endParaRPr sz="1600" i="1">
              <a:solidFill>
                <a:schemeClr val="dk2"/>
              </a:solidFill>
            </a:endParaRPr>
          </a:p>
        </p:txBody>
      </p:sp>
      <p:sp>
        <p:nvSpPr>
          <p:cNvPr id="143" name="Google Shape;143;p18"/>
          <p:cNvSpPr txBox="1"/>
          <p:nvPr/>
        </p:nvSpPr>
        <p:spPr>
          <a:xfrm>
            <a:off x="3388600" y="3087375"/>
            <a:ext cx="4405500" cy="11853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sz="1100" b="1">
                <a:solidFill>
                  <a:schemeClr val="dk2"/>
                </a:solidFill>
                <a:latin typeface="Roboto"/>
                <a:ea typeface="Roboto"/>
                <a:cs typeface="Roboto"/>
                <a:sym typeface="Roboto"/>
              </a:rPr>
              <a:t>Questions about a particular idea or submission? </a:t>
            </a:r>
            <a:br>
              <a:rPr lang="en" sz="1100">
                <a:solidFill>
                  <a:schemeClr val="dk2"/>
                </a:solidFill>
                <a:latin typeface="Roboto"/>
                <a:ea typeface="Roboto"/>
                <a:cs typeface="Roboto"/>
                <a:sym typeface="Roboto"/>
              </a:rPr>
            </a:br>
            <a:r>
              <a:rPr lang="en" sz="1100">
                <a:solidFill>
                  <a:schemeClr val="dk2"/>
                </a:solidFill>
                <a:latin typeface="Roboto"/>
                <a:ea typeface="Roboto"/>
                <a:cs typeface="Roboto"/>
                <a:sym typeface="Roboto"/>
              </a:rPr>
              <a:t>Contact Jacqueline Jensen-Vallin at </a:t>
            </a:r>
            <a:r>
              <a:rPr lang="en" sz="1100">
                <a:solidFill>
                  <a:srgbClr val="00A29C"/>
                </a:solidFill>
                <a:latin typeface="Roboto"/>
                <a:ea typeface="Roboto"/>
                <a:cs typeface="Roboto"/>
                <a:sym typeface="Roboto"/>
              </a:rPr>
              <a:t>maafocus@maa.org.</a:t>
            </a:r>
            <a:endParaRPr sz="1100">
              <a:solidFill>
                <a:srgbClr val="00A29C"/>
              </a:solidFill>
              <a:latin typeface="Roboto"/>
              <a:ea typeface="Roboto"/>
              <a:cs typeface="Roboto"/>
              <a:sym typeface="Roboto"/>
            </a:endParaRPr>
          </a:p>
          <a:p>
            <a:pPr marL="0" lvl="0" indent="0" algn="l" rtl="0">
              <a:lnSpc>
                <a:spcPct val="150000"/>
              </a:lnSpc>
              <a:spcBef>
                <a:spcPts val="0"/>
              </a:spcBef>
              <a:spcAft>
                <a:spcPts val="0"/>
              </a:spcAft>
              <a:buNone/>
            </a:pPr>
            <a:endParaRPr sz="1100">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100">
                <a:solidFill>
                  <a:schemeClr val="dk2"/>
                </a:solidFill>
                <a:latin typeface="Roboto"/>
                <a:ea typeface="Roboto"/>
                <a:cs typeface="Roboto"/>
                <a:sym typeface="Roboto"/>
              </a:rPr>
              <a:t>Allison Henrich is the editor-elect for MAA </a:t>
            </a:r>
            <a:r>
              <a:rPr lang="en" sz="1100" i="1">
                <a:solidFill>
                  <a:schemeClr val="dk2"/>
                </a:solidFill>
                <a:latin typeface="Roboto"/>
                <a:ea typeface="Roboto"/>
                <a:cs typeface="Roboto"/>
                <a:sym typeface="Roboto"/>
              </a:rPr>
              <a:t>FOCUS</a:t>
            </a:r>
            <a:r>
              <a:rPr lang="en" sz="1100">
                <a:solidFill>
                  <a:schemeClr val="dk2"/>
                </a:solidFill>
                <a:latin typeface="Roboto"/>
                <a:ea typeface="Roboto"/>
                <a:cs typeface="Roboto"/>
                <a:sym typeface="Roboto"/>
              </a:rPr>
              <a:t>. Her term begins with the August/September 2022 issue.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7"/>
        <p:cNvGrpSpPr/>
        <p:nvPr/>
      </p:nvGrpSpPr>
      <p:grpSpPr>
        <a:xfrm>
          <a:off x="0" y="0"/>
          <a:ext cx="0" cy="0"/>
          <a:chOff x="0" y="0"/>
          <a:chExt cx="0" cy="0"/>
        </a:xfrm>
      </p:grpSpPr>
      <p:pic>
        <p:nvPicPr>
          <p:cNvPr id="148" name="Google Shape;148;p19"/>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sp>
        <p:nvSpPr>
          <p:cNvPr id="149" name="Google Shape;149;p19"/>
          <p:cNvSpPr/>
          <p:nvPr/>
        </p:nvSpPr>
        <p:spPr>
          <a:xfrm>
            <a:off x="3912625" y="798000"/>
            <a:ext cx="4600500" cy="339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txBox="1"/>
          <p:nvPr/>
        </p:nvSpPr>
        <p:spPr>
          <a:xfrm>
            <a:off x="4179475" y="1297050"/>
            <a:ext cx="4066800" cy="24012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The MAA offers several funding opportunities through its outreach programs each year, to ensure students are supported in their journey to learn about the mathematical sciences. Check out our upcoming funding applications!</a:t>
            </a:r>
            <a:endParaRPr sz="1200">
              <a:solidFill>
                <a:schemeClr val="dk2"/>
              </a:solidFill>
              <a:latin typeface="Roboto"/>
              <a:ea typeface="Roboto"/>
              <a:cs typeface="Roboto"/>
              <a:sym typeface="Roboto"/>
            </a:endParaRPr>
          </a:p>
          <a:p>
            <a:pPr marL="0" lvl="0" indent="0" algn="l" rtl="0">
              <a:lnSpc>
                <a:spcPct val="150000"/>
              </a:lnSpc>
              <a:spcBef>
                <a:spcPts val="0"/>
              </a:spcBef>
              <a:spcAft>
                <a:spcPts val="0"/>
              </a:spcAft>
              <a:buNone/>
            </a:pPr>
            <a:endParaRPr sz="1200">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200" b="1">
                <a:solidFill>
                  <a:schemeClr val="dk2"/>
                </a:solidFill>
                <a:highlight>
                  <a:srgbClr val="FFFFFF"/>
                </a:highlight>
                <a:latin typeface="Roboto"/>
                <a:ea typeface="Roboto"/>
                <a:cs typeface="Roboto"/>
                <a:sym typeface="Roboto"/>
              </a:rPr>
              <a:t>Dolciani Mathematics Enrichment Grants</a:t>
            </a:r>
            <a:r>
              <a:rPr lang="en" sz="1200">
                <a:solidFill>
                  <a:schemeClr val="dk2"/>
                </a:solidFill>
                <a:highlight>
                  <a:srgbClr val="FFFFFF"/>
                </a:highlight>
                <a:latin typeface="Roboto"/>
                <a:ea typeface="Roboto"/>
                <a:cs typeface="Roboto"/>
                <a:sym typeface="Roboto"/>
              </a:rPr>
              <a:t>, </a:t>
            </a:r>
            <a:r>
              <a:rPr lang="en" sz="1200" b="1">
                <a:solidFill>
                  <a:schemeClr val="dk2"/>
                </a:solidFill>
                <a:highlight>
                  <a:srgbClr val="FFFFFF"/>
                </a:highlight>
                <a:latin typeface="Roboto"/>
                <a:ea typeface="Roboto"/>
                <a:cs typeface="Roboto"/>
                <a:sym typeface="Roboto"/>
              </a:rPr>
              <a:t>Tensor Women &amp; Mathematics Grants</a:t>
            </a:r>
            <a:r>
              <a:rPr lang="en" sz="1200">
                <a:solidFill>
                  <a:schemeClr val="dk2"/>
                </a:solidFill>
                <a:highlight>
                  <a:srgbClr val="FFFFFF"/>
                </a:highlight>
                <a:latin typeface="Roboto"/>
                <a:ea typeface="Roboto"/>
                <a:cs typeface="Roboto"/>
                <a:sym typeface="Roboto"/>
              </a:rPr>
              <a:t>, </a:t>
            </a:r>
            <a:r>
              <a:rPr lang="en" sz="1200" b="1">
                <a:solidFill>
                  <a:schemeClr val="dk2"/>
                </a:solidFill>
                <a:highlight>
                  <a:srgbClr val="FFFFFF"/>
                </a:highlight>
                <a:latin typeface="Roboto"/>
                <a:ea typeface="Roboto"/>
                <a:cs typeface="Roboto"/>
                <a:sym typeface="Roboto"/>
              </a:rPr>
              <a:t>Tensor SUMMA Grants</a:t>
            </a:r>
            <a:r>
              <a:rPr lang="en" sz="1200">
                <a:solidFill>
                  <a:schemeClr val="dk2"/>
                </a:solidFill>
                <a:highlight>
                  <a:srgbClr val="FFFFFF"/>
                </a:highlight>
                <a:latin typeface="Roboto"/>
                <a:ea typeface="Roboto"/>
                <a:cs typeface="Roboto"/>
                <a:sym typeface="Roboto"/>
              </a:rPr>
              <a:t>, and the </a:t>
            </a:r>
            <a:r>
              <a:rPr lang="en" sz="1200" b="1">
                <a:solidFill>
                  <a:schemeClr val="dk2"/>
                </a:solidFill>
                <a:highlight>
                  <a:srgbClr val="FFFFFF"/>
                </a:highlight>
                <a:latin typeface="Roboto"/>
                <a:ea typeface="Roboto"/>
                <a:cs typeface="Roboto"/>
                <a:sym typeface="Roboto"/>
              </a:rPr>
              <a:t>National Research Experience for Undergraduates Program</a:t>
            </a:r>
            <a:r>
              <a:rPr lang="en" sz="1200">
                <a:solidFill>
                  <a:schemeClr val="dk2"/>
                </a:solidFill>
                <a:highlight>
                  <a:srgbClr val="FFFFFF"/>
                </a:highlight>
                <a:latin typeface="Roboto"/>
                <a:ea typeface="Roboto"/>
                <a:cs typeface="Roboto"/>
                <a:sym typeface="Roboto"/>
              </a:rPr>
              <a:t> will once again be accepting applications next fall! </a:t>
            </a:r>
            <a:endParaRPr sz="1200" b="1">
              <a:solidFill>
                <a:schemeClr val="dk2"/>
              </a:solidFill>
              <a:latin typeface="Roboto"/>
              <a:ea typeface="Roboto"/>
              <a:cs typeface="Roboto"/>
              <a:sym typeface="Roboto"/>
            </a:endParaRPr>
          </a:p>
        </p:txBody>
      </p:sp>
      <p:pic>
        <p:nvPicPr>
          <p:cNvPr id="151" name="Google Shape;151;p19"/>
          <p:cNvPicPr preferRelativeResize="0"/>
          <p:nvPr/>
        </p:nvPicPr>
        <p:blipFill rotWithShape="1">
          <a:blip r:embed="rId4">
            <a:alphaModFix/>
          </a:blip>
          <a:srcRect t="2748" b="20488"/>
          <a:stretch/>
        </p:blipFill>
        <p:spPr>
          <a:xfrm>
            <a:off x="565225" y="798000"/>
            <a:ext cx="3347400" cy="1712625"/>
          </a:xfrm>
          <a:prstGeom prst="rect">
            <a:avLst/>
          </a:prstGeom>
          <a:noFill/>
          <a:ln>
            <a:noFill/>
          </a:ln>
        </p:spPr>
      </p:pic>
      <p:sp>
        <p:nvSpPr>
          <p:cNvPr id="152" name="Google Shape;152;p19"/>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It's never too early to start thinking about funding!</a:t>
            </a:r>
            <a:endParaRPr sz="1600">
              <a:solidFill>
                <a:schemeClr val="dk2"/>
              </a:solidFill>
            </a:endParaRPr>
          </a:p>
        </p:txBody>
      </p:sp>
      <p:sp>
        <p:nvSpPr>
          <p:cNvPr id="153" name="Google Shape;153;p19"/>
          <p:cNvSpPr/>
          <p:nvPr/>
        </p:nvSpPr>
        <p:spPr>
          <a:xfrm>
            <a:off x="565225" y="2510625"/>
            <a:ext cx="3347400" cy="1686600"/>
          </a:xfrm>
          <a:prstGeom prst="rect">
            <a:avLst/>
          </a:prstGeom>
          <a:solidFill>
            <a:srgbClr val="F58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txBox="1"/>
          <p:nvPr/>
        </p:nvSpPr>
        <p:spPr>
          <a:xfrm>
            <a:off x="934975" y="2999925"/>
            <a:ext cx="2607900" cy="70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400" b="1">
                <a:solidFill>
                  <a:schemeClr val="lt1"/>
                </a:solidFill>
                <a:latin typeface="Roboto Condensed"/>
                <a:ea typeface="Roboto Condensed"/>
                <a:cs typeface="Roboto Condensed"/>
                <a:sym typeface="Roboto Condensed"/>
              </a:rPr>
              <a:t>GET FUNDED!</a:t>
            </a:r>
            <a:endParaRPr sz="3400" b="1">
              <a:solidFill>
                <a:schemeClr val="lt1"/>
              </a:solidFill>
              <a:latin typeface="Roboto Condensed"/>
              <a:ea typeface="Roboto Condensed"/>
              <a:cs typeface="Roboto Condensed"/>
              <a:sym typeface="Roboto Condensed"/>
            </a:endParaRPr>
          </a:p>
        </p:txBody>
      </p:sp>
      <p:sp>
        <p:nvSpPr>
          <p:cNvPr id="155" name="Google Shape;155;p19"/>
          <p:cNvSpPr txBox="1"/>
          <p:nvPr/>
        </p:nvSpPr>
        <p:spPr>
          <a:xfrm>
            <a:off x="4091925" y="4575975"/>
            <a:ext cx="4485600" cy="4311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a:solidFill>
                  <a:schemeClr val="dk2"/>
                </a:solidFill>
                <a:latin typeface="Roboto"/>
                <a:ea typeface="Roboto"/>
                <a:cs typeface="Roboto"/>
                <a:sym typeface="Roboto"/>
              </a:rPr>
              <a:t>Learn more at </a:t>
            </a:r>
            <a:r>
              <a:rPr lang="en" sz="1600" b="1">
                <a:solidFill>
                  <a:schemeClr val="dk2"/>
                </a:solidFill>
                <a:latin typeface="Roboto"/>
                <a:ea typeface="Roboto"/>
                <a:cs typeface="Roboto"/>
                <a:sym typeface="Roboto"/>
              </a:rPr>
              <a:t>maa.org/programs</a:t>
            </a:r>
            <a:endParaRPr sz="1900" b="1">
              <a:solidFill>
                <a:schemeClr val="dk2"/>
              </a:solidFill>
              <a:latin typeface="Roboto"/>
              <a:ea typeface="Roboto"/>
              <a:cs typeface="Roboto"/>
              <a:sym typeface="Roboto"/>
            </a:endParaRPr>
          </a:p>
        </p:txBody>
      </p:sp>
      <p:pic>
        <p:nvPicPr>
          <p:cNvPr id="156" name="Google Shape;156;p19"/>
          <p:cNvPicPr preferRelativeResize="0"/>
          <p:nvPr/>
        </p:nvPicPr>
        <p:blipFill>
          <a:blip r:embed="rId5">
            <a:alphaModFix/>
          </a:blip>
          <a:stretch>
            <a:fillRect/>
          </a:stretch>
        </p:blipFill>
        <p:spPr>
          <a:xfrm>
            <a:off x="233425" y="4709425"/>
            <a:ext cx="828053" cy="27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60"/>
        <p:cNvGrpSpPr/>
        <p:nvPr/>
      </p:nvGrpSpPr>
      <p:grpSpPr>
        <a:xfrm>
          <a:off x="0" y="0"/>
          <a:ext cx="0" cy="0"/>
          <a:chOff x="0" y="0"/>
          <a:chExt cx="0" cy="0"/>
        </a:xfrm>
      </p:grpSpPr>
      <p:pic>
        <p:nvPicPr>
          <p:cNvPr id="161" name="Google Shape;161;p20"/>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pic>
        <p:nvPicPr>
          <p:cNvPr id="162" name="Google Shape;162;p20"/>
          <p:cNvPicPr preferRelativeResize="0"/>
          <p:nvPr/>
        </p:nvPicPr>
        <p:blipFill>
          <a:blip r:embed="rId4">
            <a:alphaModFix/>
          </a:blip>
          <a:stretch>
            <a:fillRect/>
          </a:stretch>
        </p:blipFill>
        <p:spPr>
          <a:xfrm>
            <a:off x="3440584" y="595950"/>
            <a:ext cx="1054139" cy="1247134"/>
          </a:xfrm>
          <a:prstGeom prst="rect">
            <a:avLst/>
          </a:prstGeom>
          <a:noFill/>
          <a:ln>
            <a:noFill/>
          </a:ln>
        </p:spPr>
      </p:pic>
      <p:pic>
        <p:nvPicPr>
          <p:cNvPr id="163" name="Google Shape;163;p20"/>
          <p:cNvPicPr preferRelativeResize="0"/>
          <p:nvPr/>
        </p:nvPicPr>
        <p:blipFill rotWithShape="1">
          <a:blip r:embed="rId5">
            <a:alphaModFix/>
          </a:blip>
          <a:srcRect t="3344"/>
          <a:stretch/>
        </p:blipFill>
        <p:spPr>
          <a:xfrm>
            <a:off x="3419050" y="2012425"/>
            <a:ext cx="1097200" cy="1247100"/>
          </a:xfrm>
          <a:prstGeom prst="rect">
            <a:avLst/>
          </a:prstGeom>
          <a:noFill/>
          <a:ln>
            <a:noFill/>
          </a:ln>
        </p:spPr>
      </p:pic>
      <p:pic>
        <p:nvPicPr>
          <p:cNvPr id="164" name="Google Shape;164;p20"/>
          <p:cNvPicPr preferRelativeResize="0"/>
          <p:nvPr/>
        </p:nvPicPr>
        <p:blipFill rotWithShape="1">
          <a:blip r:embed="rId6">
            <a:alphaModFix/>
          </a:blip>
          <a:srcRect l="11410"/>
          <a:stretch/>
        </p:blipFill>
        <p:spPr>
          <a:xfrm>
            <a:off x="3409525" y="3385725"/>
            <a:ext cx="1097200" cy="1290300"/>
          </a:xfrm>
          <a:prstGeom prst="rect">
            <a:avLst/>
          </a:prstGeom>
          <a:noFill/>
          <a:ln>
            <a:noFill/>
          </a:ln>
        </p:spPr>
      </p:pic>
      <p:sp>
        <p:nvSpPr>
          <p:cNvPr id="165" name="Google Shape;165;p20"/>
          <p:cNvSpPr txBox="1"/>
          <p:nvPr/>
        </p:nvSpPr>
        <p:spPr>
          <a:xfrm>
            <a:off x="642425" y="635550"/>
            <a:ext cx="2418900" cy="3340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500" b="1">
                <a:solidFill>
                  <a:schemeClr val="dk2"/>
                </a:solidFill>
                <a:latin typeface="Roboto"/>
                <a:ea typeface="Roboto"/>
                <a:cs typeface="Roboto"/>
                <a:sym typeface="Roboto"/>
              </a:rPr>
              <a:t>The MAA Distinguished Lecture Series Returns!</a:t>
            </a:r>
            <a:endParaRPr sz="2500" b="1">
              <a:solidFill>
                <a:schemeClr val="dk2"/>
              </a:solidFill>
              <a:latin typeface="Roboto"/>
              <a:ea typeface="Roboto"/>
              <a:cs typeface="Roboto"/>
              <a:sym typeface="Roboto"/>
            </a:endParaRPr>
          </a:p>
          <a:p>
            <a:pPr marL="137160" lvl="0" indent="-121920" algn="l" rtl="0">
              <a:lnSpc>
                <a:spcPct val="150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The prestigious MAA Distinguished Lecture Series is moving online!</a:t>
            </a:r>
            <a:endParaRPr sz="1200">
              <a:solidFill>
                <a:schemeClr val="dk2"/>
              </a:solidFill>
              <a:latin typeface="Roboto"/>
              <a:ea typeface="Roboto"/>
              <a:cs typeface="Roboto"/>
              <a:sym typeface="Roboto"/>
            </a:endParaRPr>
          </a:p>
          <a:p>
            <a:pPr marL="137160" lvl="0" indent="-121920" algn="l" rtl="0">
              <a:lnSpc>
                <a:spcPct val="150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Join us for expository mathematics presentations on current topics in the field</a:t>
            </a:r>
            <a:endParaRPr sz="1500">
              <a:solidFill>
                <a:schemeClr val="dk2"/>
              </a:solidFill>
              <a:latin typeface="Roboto"/>
              <a:ea typeface="Roboto"/>
              <a:cs typeface="Roboto"/>
              <a:sym typeface="Roboto"/>
            </a:endParaRPr>
          </a:p>
        </p:txBody>
      </p:sp>
      <p:sp>
        <p:nvSpPr>
          <p:cNvPr id="166" name="Google Shape;166;p20"/>
          <p:cNvSpPr/>
          <p:nvPr/>
        </p:nvSpPr>
        <p:spPr>
          <a:xfrm>
            <a:off x="4494725" y="600300"/>
            <a:ext cx="3895500" cy="124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0"/>
          <p:cNvSpPr/>
          <p:nvPr/>
        </p:nvSpPr>
        <p:spPr>
          <a:xfrm>
            <a:off x="4494725" y="1990850"/>
            <a:ext cx="3895500" cy="1290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p:nvPr/>
        </p:nvSpPr>
        <p:spPr>
          <a:xfrm>
            <a:off x="4494725" y="3381400"/>
            <a:ext cx="3895500" cy="1290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0"/>
          <p:cNvSpPr txBox="1"/>
          <p:nvPr/>
        </p:nvSpPr>
        <p:spPr>
          <a:xfrm>
            <a:off x="4692550" y="856975"/>
            <a:ext cx="3000000" cy="819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solidFill>
                  <a:schemeClr val="dk2"/>
                </a:solidFill>
                <a:latin typeface="Roboto"/>
                <a:ea typeface="Roboto"/>
                <a:cs typeface="Roboto"/>
                <a:sym typeface="Roboto"/>
              </a:rPr>
              <a:t>Dr. Pamela E. Harris</a:t>
            </a:r>
            <a:r>
              <a:rPr lang="en" sz="1000" b="1">
                <a:solidFill>
                  <a:schemeClr val="dk2"/>
                </a:solidFill>
                <a:latin typeface="Roboto"/>
                <a:ea typeface="Roboto"/>
                <a:cs typeface="Roboto"/>
                <a:sym typeface="Roboto"/>
              </a:rPr>
              <a:t>,</a:t>
            </a:r>
            <a:r>
              <a:rPr lang="en" sz="1000">
                <a:solidFill>
                  <a:schemeClr val="dk2"/>
                </a:solidFill>
                <a:latin typeface="Roboto"/>
                <a:ea typeface="Roboto"/>
                <a:cs typeface="Roboto"/>
                <a:sym typeface="Roboto"/>
              </a:rPr>
              <a:t> Williams College</a:t>
            </a:r>
            <a:endParaRPr sz="1000">
              <a:solidFill>
                <a:schemeClr val="dk2"/>
              </a:solidFill>
              <a:latin typeface="Roboto"/>
              <a:ea typeface="Roboto"/>
              <a:cs typeface="Roboto"/>
              <a:sym typeface="Roboto"/>
            </a:endParaRPr>
          </a:p>
          <a:p>
            <a:pPr marL="0" lvl="0" indent="0" algn="l" rtl="0">
              <a:lnSpc>
                <a:spcPct val="115000"/>
              </a:lnSpc>
              <a:spcBef>
                <a:spcPts val="0"/>
              </a:spcBef>
              <a:spcAft>
                <a:spcPts val="0"/>
              </a:spcAft>
              <a:buNone/>
            </a:pPr>
            <a:r>
              <a:rPr lang="en" sz="1000">
                <a:solidFill>
                  <a:schemeClr val="dk2"/>
                </a:solidFill>
                <a:latin typeface="Roboto"/>
                <a:ea typeface="Roboto"/>
                <a:cs typeface="Roboto"/>
                <a:sym typeface="Roboto"/>
              </a:rPr>
              <a:t>“Multiplex Juggling Sequences and Kostant's Partition Function”</a:t>
            </a:r>
            <a:endParaRPr sz="1000">
              <a:solidFill>
                <a:schemeClr val="dk2"/>
              </a:solidFill>
              <a:latin typeface="Roboto"/>
              <a:ea typeface="Roboto"/>
              <a:cs typeface="Roboto"/>
              <a:sym typeface="Roboto"/>
            </a:endParaRPr>
          </a:p>
          <a:p>
            <a:pPr marL="0" lvl="0" indent="0" algn="l" rtl="0">
              <a:lnSpc>
                <a:spcPct val="115000"/>
              </a:lnSpc>
              <a:spcBef>
                <a:spcPts val="500"/>
              </a:spcBef>
              <a:spcAft>
                <a:spcPts val="0"/>
              </a:spcAft>
              <a:buNone/>
            </a:pPr>
            <a:r>
              <a:rPr lang="en" sz="1000">
                <a:solidFill>
                  <a:srgbClr val="1B99D6"/>
                </a:solidFill>
                <a:latin typeface="Roboto"/>
                <a:ea typeface="Roboto"/>
                <a:cs typeface="Roboto"/>
                <a:sym typeface="Roboto"/>
              </a:rPr>
              <a:t>January 27, 2022  |  7:00pm - 8:00pm EST</a:t>
            </a:r>
            <a:endParaRPr sz="1000">
              <a:solidFill>
                <a:srgbClr val="1B99D6"/>
              </a:solidFill>
              <a:latin typeface="Roboto"/>
              <a:ea typeface="Roboto"/>
              <a:cs typeface="Roboto"/>
              <a:sym typeface="Roboto"/>
            </a:endParaRPr>
          </a:p>
        </p:txBody>
      </p:sp>
      <p:sp>
        <p:nvSpPr>
          <p:cNvPr id="170" name="Google Shape;170;p20"/>
          <p:cNvSpPr txBox="1"/>
          <p:nvPr/>
        </p:nvSpPr>
        <p:spPr>
          <a:xfrm>
            <a:off x="4692550" y="2271950"/>
            <a:ext cx="3336000" cy="642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solidFill>
                  <a:schemeClr val="dk2"/>
                </a:solidFill>
                <a:latin typeface="Roboto"/>
                <a:ea typeface="Roboto"/>
                <a:cs typeface="Roboto"/>
                <a:sym typeface="Roboto"/>
              </a:rPr>
              <a:t>Dr. Alexander Diaz-Lopez</a:t>
            </a:r>
            <a:r>
              <a:rPr lang="en" sz="1000">
                <a:solidFill>
                  <a:schemeClr val="dk2"/>
                </a:solidFill>
                <a:latin typeface="Roboto"/>
                <a:ea typeface="Roboto"/>
                <a:cs typeface="Roboto"/>
                <a:sym typeface="Roboto"/>
              </a:rPr>
              <a:t>, Villanova University</a:t>
            </a:r>
            <a:endParaRPr sz="1000">
              <a:solidFill>
                <a:schemeClr val="dk2"/>
              </a:solidFill>
              <a:latin typeface="Roboto"/>
              <a:ea typeface="Roboto"/>
              <a:cs typeface="Roboto"/>
              <a:sym typeface="Roboto"/>
            </a:endParaRPr>
          </a:p>
          <a:p>
            <a:pPr marL="0" lvl="0" indent="0" algn="l" rtl="0">
              <a:lnSpc>
                <a:spcPct val="115000"/>
              </a:lnSpc>
              <a:spcBef>
                <a:spcPts val="0"/>
              </a:spcBef>
              <a:spcAft>
                <a:spcPts val="0"/>
              </a:spcAft>
              <a:buNone/>
            </a:pPr>
            <a:r>
              <a:rPr lang="en" sz="1000">
                <a:solidFill>
                  <a:schemeClr val="dk2"/>
                </a:solidFill>
                <a:latin typeface="Roboto"/>
                <a:ea typeface="Roboto"/>
                <a:cs typeface="Roboto"/>
                <a:sym typeface="Roboto"/>
              </a:rPr>
              <a:t>“Encryption Methods: Past, Present, and Future”</a:t>
            </a:r>
            <a:endParaRPr sz="1000">
              <a:solidFill>
                <a:schemeClr val="dk2"/>
              </a:solidFill>
              <a:latin typeface="Roboto"/>
              <a:ea typeface="Roboto"/>
              <a:cs typeface="Roboto"/>
              <a:sym typeface="Roboto"/>
            </a:endParaRPr>
          </a:p>
          <a:p>
            <a:pPr marL="0" lvl="0" indent="0" algn="l" rtl="0">
              <a:lnSpc>
                <a:spcPct val="115000"/>
              </a:lnSpc>
              <a:spcBef>
                <a:spcPts val="500"/>
              </a:spcBef>
              <a:spcAft>
                <a:spcPts val="0"/>
              </a:spcAft>
              <a:buNone/>
            </a:pPr>
            <a:r>
              <a:rPr lang="en" sz="1000">
                <a:solidFill>
                  <a:srgbClr val="1B99D6"/>
                </a:solidFill>
                <a:latin typeface="Roboto"/>
                <a:ea typeface="Roboto"/>
                <a:cs typeface="Roboto"/>
                <a:sym typeface="Roboto"/>
              </a:rPr>
              <a:t>February 23, 2022  |  7:00pm - 8:00pm EST</a:t>
            </a:r>
            <a:endParaRPr sz="1000">
              <a:solidFill>
                <a:srgbClr val="1B99D6"/>
              </a:solidFill>
              <a:latin typeface="Roboto"/>
              <a:ea typeface="Roboto"/>
              <a:cs typeface="Roboto"/>
              <a:sym typeface="Roboto"/>
            </a:endParaRPr>
          </a:p>
        </p:txBody>
      </p:sp>
      <p:sp>
        <p:nvSpPr>
          <p:cNvPr id="171" name="Google Shape;171;p20"/>
          <p:cNvSpPr txBox="1"/>
          <p:nvPr/>
        </p:nvSpPr>
        <p:spPr>
          <a:xfrm>
            <a:off x="4692550" y="3673000"/>
            <a:ext cx="3000000" cy="707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b="1">
                <a:solidFill>
                  <a:schemeClr val="dk2"/>
                </a:solidFill>
                <a:latin typeface="Roboto"/>
                <a:ea typeface="Roboto"/>
                <a:cs typeface="Roboto"/>
                <a:sym typeface="Roboto"/>
              </a:rPr>
              <a:t>Dr. Nathan Carter,</a:t>
            </a:r>
            <a:r>
              <a:rPr lang="en" sz="1000">
                <a:solidFill>
                  <a:schemeClr val="dk2"/>
                </a:solidFill>
                <a:latin typeface="Roboto"/>
                <a:ea typeface="Roboto"/>
                <a:cs typeface="Roboto"/>
                <a:sym typeface="Roboto"/>
              </a:rPr>
              <a:t> Bentley University</a:t>
            </a:r>
            <a:endParaRPr sz="1000">
              <a:solidFill>
                <a:schemeClr val="dk2"/>
              </a:solidFill>
              <a:latin typeface="Roboto"/>
              <a:ea typeface="Roboto"/>
              <a:cs typeface="Roboto"/>
              <a:sym typeface="Roboto"/>
            </a:endParaRPr>
          </a:p>
          <a:p>
            <a:pPr marL="0" lvl="0" indent="0" algn="l" rtl="0">
              <a:lnSpc>
                <a:spcPct val="115000"/>
              </a:lnSpc>
              <a:spcBef>
                <a:spcPts val="0"/>
              </a:spcBef>
              <a:spcAft>
                <a:spcPts val="0"/>
              </a:spcAft>
              <a:buNone/>
            </a:pPr>
            <a:r>
              <a:rPr lang="en" sz="1000">
                <a:solidFill>
                  <a:schemeClr val="dk2"/>
                </a:solidFill>
                <a:latin typeface="Roboto"/>
                <a:ea typeface="Roboto"/>
                <a:cs typeface="Roboto"/>
                <a:sym typeface="Roboto"/>
              </a:rPr>
              <a:t>“Mathematics in Data Science”</a:t>
            </a:r>
            <a:endParaRPr sz="1000">
              <a:solidFill>
                <a:schemeClr val="dk2"/>
              </a:solidFill>
              <a:latin typeface="Roboto"/>
              <a:ea typeface="Roboto"/>
              <a:cs typeface="Roboto"/>
              <a:sym typeface="Roboto"/>
            </a:endParaRPr>
          </a:p>
          <a:p>
            <a:pPr marL="0" lvl="0" indent="0" algn="l" rtl="0">
              <a:lnSpc>
                <a:spcPct val="115000"/>
              </a:lnSpc>
              <a:spcBef>
                <a:spcPts val="1000"/>
              </a:spcBef>
              <a:spcAft>
                <a:spcPts val="0"/>
              </a:spcAft>
              <a:buNone/>
            </a:pPr>
            <a:r>
              <a:rPr lang="en" sz="1000">
                <a:solidFill>
                  <a:srgbClr val="1B99D6"/>
                </a:solidFill>
                <a:latin typeface="Roboto"/>
                <a:ea typeface="Roboto"/>
                <a:cs typeface="Roboto"/>
                <a:sym typeface="Roboto"/>
              </a:rPr>
              <a:t>March 23, 2022  |  7:00pm - 8:00pm EST</a:t>
            </a:r>
            <a:endParaRPr sz="1000">
              <a:solidFill>
                <a:srgbClr val="1B99D6"/>
              </a:solidFill>
              <a:latin typeface="Roboto"/>
              <a:ea typeface="Roboto"/>
              <a:cs typeface="Roboto"/>
              <a:sym typeface="Roboto"/>
            </a:endParaRPr>
          </a:p>
        </p:txBody>
      </p:sp>
      <p:pic>
        <p:nvPicPr>
          <p:cNvPr id="172" name="Google Shape;172;p20"/>
          <p:cNvPicPr preferRelativeResize="0"/>
          <p:nvPr/>
        </p:nvPicPr>
        <p:blipFill>
          <a:blip r:embed="rId7">
            <a:alphaModFix/>
          </a:blip>
          <a:stretch>
            <a:fillRect/>
          </a:stretch>
        </p:blipFill>
        <p:spPr>
          <a:xfrm>
            <a:off x="233425" y="4709425"/>
            <a:ext cx="828053" cy="273900"/>
          </a:xfrm>
          <a:prstGeom prst="rect">
            <a:avLst/>
          </a:prstGeom>
          <a:noFill/>
          <a:ln>
            <a:noFill/>
          </a:ln>
        </p:spPr>
      </p:pic>
      <p:sp>
        <p:nvSpPr>
          <p:cNvPr id="173" name="Google Shape;173;p20"/>
          <p:cNvSpPr/>
          <p:nvPr/>
        </p:nvSpPr>
        <p:spPr>
          <a:xfrm>
            <a:off x="7969500" y="1205725"/>
            <a:ext cx="758700" cy="4827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a:off x="7969500" y="2614150"/>
            <a:ext cx="758700" cy="4827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txBox="1"/>
          <p:nvPr/>
        </p:nvSpPr>
        <p:spPr>
          <a:xfrm>
            <a:off x="8015325" y="1276975"/>
            <a:ext cx="659100" cy="340200"/>
          </a:xfrm>
          <a:prstGeom prst="rect">
            <a:avLst/>
          </a:prstGeom>
          <a:noFill/>
          <a:ln>
            <a:noFill/>
          </a:ln>
        </p:spPr>
        <p:txBody>
          <a:bodyPr spcFirstLastPara="1" wrap="square" lIns="0" tIns="0" rIns="0" bIns="0" anchor="t" anchorCtr="0">
            <a:spAutoFit/>
          </a:bodyPr>
          <a:lstStyle/>
          <a:p>
            <a:pPr marL="0" lvl="0" indent="0" algn="ctr" rtl="0">
              <a:lnSpc>
                <a:spcPct val="85000"/>
              </a:lnSpc>
              <a:spcBef>
                <a:spcPts val="0"/>
              </a:spcBef>
              <a:spcAft>
                <a:spcPts val="0"/>
              </a:spcAft>
              <a:buNone/>
            </a:pPr>
            <a:r>
              <a:rPr lang="en" sz="1300" b="1">
                <a:solidFill>
                  <a:schemeClr val="lt1"/>
                </a:solidFill>
                <a:uFill>
                  <a:noFill/>
                </a:uFill>
                <a:latin typeface="Roboto Condensed"/>
                <a:ea typeface="Roboto Condensed"/>
                <a:cs typeface="Roboto Condensed"/>
                <a:sym typeface="Roboto Condensed"/>
                <a:hlinkClick r:id="rId8">
                  <a:extLst>
                    <a:ext uri="{A12FA001-AC4F-418D-AE19-62706E023703}">
                      <ahyp:hlinkClr xmlns:ahyp="http://schemas.microsoft.com/office/drawing/2018/hyperlinkcolor" val="tx"/>
                    </a:ext>
                  </a:extLst>
                </a:hlinkClick>
              </a:rPr>
              <a:t>WATCH</a:t>
            </a:r>
            <a:endParaRPr sz="1300" b="1">
              <a:solidFill>
                <a:schemeClr val="lt1"/>
              </a:solidFill>
              <a:latin typeface="Roboto Condensed"/>
              <a:ea typeface="Roboto Condensed"/>
              <a:cs typeface="Roboto Condensed"/>
              <a:sym typeface="Roboto Condensed"/>
            </a:endParaRPr>
          </a:p>
          <a:p>
            <a:pPr marL="0" lvl="0" indent="0" algn="ctr" rtl="0">
              <a:lnSpc>
                <a:spcPct val="85000"/>
              </a:lnSpc>
              <a:spcBef>
                <a:spcPts val="0"/>
              </a:spcBef>
              <a:spcAft>
                <a:spcPts val="0"/>
              </a:spcAft>
              <a:buNone/>
            </a:pPr>
            <a:r>
              <a:rPr lang="en" sz="1300" b="1">
                <a:solidFill>
                  <a:schemeClr val="lt1"/>
                </a:solidFill>
                <a:uFill>
                  <a:noFill/>
                </a:uFill>
                <a:latin typeface="Roboto Condensed"/>
                <a:ea typeface="Roboto Condensed"/>
                <a:cs typeface="Roboto Condensed"/>
                <a:sym typeface="Roboto Condensed"/>
                <a:hlinkClick r:id="rId8">
                  <a:extLst>
                    <a:ext uri="{A12FA001-AC4F-418D-AE19-62706E023703}">
                      <ahyp:hlinkClr xmlns:ahyp="http://schemas.microsoft.com/office/drawing/2018/hyperlinkcolor" val="tx"/>
                    </a:ext>
                  </a:extLst>
                </a:hlinkClick>
              </a:rPr>
              <a:t>NOW</a:t>
            </a:r>
            <a:endParaRPr sz="1300" b="1">
              <a:solidFill>
                <a:schemeClr val="lt1"/>
              </a:solidFill>
              <a:latin typeface="Roboto Condensed"/>
              <a:ea typeface="Roboto Condensed"/>
              <a:cs typeface="Roboto Condensed"/>
              <a:sym typeface="Roboto Condensed"/>
            </a:endParaRPr>
          </a:p>
        </p:txBody>
      </p:sp>
      <p:sp>
        <p:nvSpPr>
          <p:cNvPr id="176" name="Google Shape;176;p20"/>
          <p:cNvSpPr txBox="1"/>
          <p:nvPr/>
        </p:nvSpPr>
        <p:spPr>
          <a:xfrm>
            <a:off x="8015325" y="2685400"/>
            <a:ext cx="659100" cy="340200"/>
          </a:xfrm>
          <a:prstGeom prst="rect">
            <a:avLst/>
          </a:prstGeom>
          <a:noFill/>
          <a:ln>
            <a:noFill/>
          </a:ln>
        </p:spPr>
        <p:txBody>
          <a:bodyPr spcFirstLastPara="1" wrap="square" lIns="0" tIns="0" rIns="0" bIns="0" anchor="t" anchorCtr="0">
            <a:spAutoFit/>
          </a:bodyPr>
          <a:lstStyle/>
          <a:p>
            <a:pPr marL="0" lvl="0" indent="0" algn="ctr" rtl="0">
              <a:lnSpc>
                <a:spcPct val="85000"/>
              </a:lnSpc>
              <a:spcBef>
                <a:spcPts val="0"/>
              </a:spcBef>
              <a:spcAft>
                <a:spcPts val="0"/>
              </a:spcAft>
              <a:buNone/>
            </a:pPr>
            <a:r>
              <a:rPr lang="en" sz="1300" b="1">
                <a:solidFill>
                  <a:schemeClr val="lt1"/>
                </a:solidFill>
                <a:uFill>
                  <a:noFill/>
                </a:uFill>
                <a:latin typeface="Roboto Condensed"/>
                <a:ea typeface="Roboto Condensed"/>
                <a:cs typeface="Roboto Condensed"/>
                <a:sym typeface="Roboto Condensed"/>
                <a:hlinkClick r:id="rId9">
                  <a:extLst>
                    <a:ext uri="{A12FA001-AC4F-418D-AE19-62706E023703}">
                      <ahyp:hlinkClr xmlns:ahyp="http://schemas.microsoft.com/office/drawing/2018/hyperlinkcolor" val="tx"/>
                    </a:ext>
                  </a:extLst>
                </a:hlinkClick>
              </a:rPr>
              <a:t>WATCH</a:t>
            </a:r>
            <a:endParaRPr sz="1300" b="1">
              <a:solidFill>
                <a:schemeClr val="lt1"/>
              </a:solidFill>
              <a:latin typeface="Roboto Condensed"/>
              <a:ea typeface="Roboto Condensed"/>
              <a:cs typeface="Roboto Condensed"/>
              <a:sym typeface="Roboto Condensed"/>
            </a:endParaRPr>
          </a:p>
          <a:p>
            <a:pPr marL="0" lvl="0" indent="0" algn="ctr" rtl="0">
              <a:lnSpc>
                <a:spcPct val="85000"/>
              </a:lnSpc>
              <a:spcBef>
                <a:spcPts val="0"/>
              </a:spcBef>
              <a:spcAft>
                <a:spcPts val="0"/>
              </a:spcAft>
              <a:buNone/>
            </a:pPr>
            <a:r>
              <a:rPr lang="en" sz="1300" b="1">
                <a:solidFill>
                  <a:schemeClr val="lt1"/>
                </a:solidFill>
                <a:uFill>
                  <a:noFill/>
                </a:uFill>
                <a:latin typeface="Roboto Condensed"/>
                <a:ea typeface="Roboto Condensed"/>
                <a:cs typeface="Roboto Condensed"/>
                <a:sym typeface="Roboto Condensed"/>
                <a:hlinkClick r:id="rId9">
                  <a:extLst>
                    <a:ext uri="{A12FA001-AC4F-418D-AE19-62706E023703}">
                      <ahyp:hlinkClr xmlns:ahyp="http://schemas.microsoft.com/office/drawing/2018/hyperlinkcolor" val="tx"/>
                    </a:ext>
                  </a:extLst>
                </a:hlinkClick>
              </a:rPr>
              <a:t>NOW</a:t>
            </a:r>
            <a:endParaRPr sz="1300" b="1">
              <a:solidFill>
                <a:schemeClr val="lt1"/>
              </a:solidFill>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0"/>
        <p:cNvGrpSpPr/>
        <p:nvPr/>
      </p:nvGrpSpPr>
      <p:grpSpPr>
        <a:xfrm>
          <a:off x="0" y="0"/>
          <a:ext cx="0" cy="0"/>
          <a:chOff x="0" y="0"/>
          <a:chExt cx="0" cy="0"/>
        </a:xfrm>
      </p:grpSpPr>
      <p:pic>
        <p:nvPicPr>
          <p:cNvPr id="181" name="Google Shape;181;p21"/>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pic>
        <p:nvPicPr>
          <p:cNvPr id="182" name="Google Shape;182;p21"/>
          <p:cNvPicPr preferRelativeResize="0"/>
          <p:nvPr/>
        </p:nvPicPr>
        <p:blipFill rotWithShape="1">
          <a:blip r:embed="rId4">
            <a:alphaModFix/>
          </a:blip>
          <a:srcRect b="33949"/>
          <a:stretch/>
        </p:blipFill>
        <p:spPr>
          <a:xfrm>
            <a:off x="464375" y="725099"/>
            <a:ext cx="3347400" cy="1858676"/>
          </a:xfrm>
          <a:prstGeom prst="rect">
            <a:avLst/>
          </a:prstGeom>
          <a:noFill/>
          <a:ln>
            <a:noFill/>
          </a:ln>
        </p:spPr>
      </p:pic>
      <p:sp>
        <p:nvSpPr>
          <p:cNvPr id="183" name="Google Shape;183;p21"/>
          <p:cNvSpPr/>
          <p:nvPr/>
        </p:nvSpPr>
        <p:spPr>
          <a:xfrm>
            <a:off x="464375" y="2566500"/>
            <a:ext cx="3347400" cy="1686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p:nvPr/>
        </p:nvSpPr>
        <p:spPr>
          <a:xfrm>
            <a:off x="572675" y="2922613"/>
            <a:ext cx="3130800" cy="8619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n" sz="2800" b="1">
                <a:solidFill>
                  <a:schemeClr val="lt1"/>
                </a:solidFill>
                <a:latin typeface="Roboto"/>
                <a:ea typeface="Roboto"/>
                <a:cs typeface="Roboto"/>
                <a:sym typeface="Roboto"/>
              </a:rPr>
              <a:t>New OPEN Math Workshop Series</a:t>
            </a:r>
            <a:endParaRPr sz="1200" b="1">
              <a:solidFill>
                <a:schemeClr val="lt1"/>
              </a:solidFill>
              <a:latin typeface="Roboto"/>
              <a:ea typeface="Roboto"/>
              <a:cs typeface="Roboto"/>
              <a:sym typeface="Roboto"/>
            </a:endParaRPr>
          </a:p>
        </p:txBody>
      </p:sp>
      <p:sp>
        <p:nvSpPr>
          <p:cNvPr id="185" name="Google Shape;185;p21"/>
          <p:cNvSpPr/>
          <p:nvPr/>
        </p:nvSpPr>
        <p:spPr>
          <a:xfrm>
            <a:off x="3818250" y="725100"/>
            <a:ext cx="4819200" cy="352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txBox="1"/>
          <p:nvPr/>
        </p:nvSpPr>
        <p:spPr>
          <a:xfrm>
            <a:off x="4071675" y="953800"/>
            <a:ext cx="4404900" cy="24243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sz="1700" b="1">
                <a:solidFill>
                  <a:schemeClr val="dk2"/>
                </a:solidFill>
                <a:latin typeface="Roboto"/>
                <a:ea typeface="Roboto"/>
                <a:cs typeface="Roboto"/>
                <a:sym typeface="Roboto"/>
              </a:rPr>
              <a:t>Meet OPEN Math - MAA’s Newest Program!</a:t>
            </a:r>
            <a:endParaRPr sz="1700" b="1">
              <a:solidFill>
                <a:schemeClr val="dk2"/>
              </a:solidFill>
              <a:latin typeface="Roboto"/>
              <a:ea typeface="Roboto"/>
              <a:cs typeface="Roboto"/>
              <a:sym typeface="Roboto"/>
            </a:endParaRPr>
          </a:p>
          <a:p>
            <a:pPr marL="192024" lvl="0" indent="-176784" algn="l" rtl="0">
              <a:lnSpc>
                <a:spcPct val="12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Expands access to high-quality faculty professional development by eliminating the costs of travel</a:t>
            </a:r>
            <a:endParaRPr sz="1200">
              <a:solidFill>
                <a:schemeClr val="dk2"/>
              </a:solidFill>
              <a:latin typeface="Roboto"/>
              <a:ea typeface="Roboto"/>
              <a:cs typeface="Roboto"/>
              <a:sym typeface="Roboto"/>
            </a:endParaRPr>
          </a:p>
          <a:p>
            <a:pPr marL="192024" lvl="0" indent="-176784" algn="l" rtl="0">
              <a:lnSpc>
                <a:spcPct val="12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OPEN Math will support over 40 intensive online PD workshops for undergraduate math instructors.</a:t>
            </a:r>
            <a:endParaRPr sz="1200">
              <a:solidFill>
                <a:schemeClr val="dk2"/>
              </a:solidFill>
              <a:latin typeface="Roboto"/>
              <a:ea typeface="Roboto"/>
              <a:cs typeface="Roboto"/>
              <a:sym typeface="Roboto"/>
            </a:endParaRPr>
          </a:p>
          <a:p>
            <a:pPr marL="192024" lvl="0" indent="-176784" algn="l" rtl="0">
              <a:lnSpc>
                <a:spcPct val="12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Each workshop will cultivate a community of support for participants, and among the workshop leaders.</a:t>
            </a:r>
            <a:endParaRPr sz="1200">
              <a:solidFill>
                <a:schemeClr val="dk2"/>
              </a:solidFill>
              <a:latin typeface="Roboto"/>
              <a:ea typeface="Roboto"/>
              <a:cs typeface="Roboto"/>
              <a:sym typeface="Roboto"/>
            </a:endParaRPr>
          </a:p>
          <a:p>
            <a:pPr marL="192024" lvl="0" indent="-176784" algn="l" rtl="0">
              <a:lnSpc>
                <a:spcPct val="12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Be on the lookout for more information and an opportunity to apply for the Summer 2022 OPEN Math online professional development workshops!</a:t>
            </a:r>
            <a:endParaRPr sz="1200">
              <a:solidFill>
                <a:schemeClr val="dk2"/>
              </a:solidFill>
              <a:latin typeface="Roboto"/>
              <a:ea typeface="Roboto"/>
              <a:cs typeface="Roboto"/>
              <a:sym typeface="Roboto"/>
            </a:endParaRPr>
          </a:p>
        </p:txBody>
      </p:sp>
      <p:pic>
        <p:nvPicPr>
          <p:cNvPr id="187" name="Google Shape;187;p21"/>
          <p:cNvPicPr preferRelativeResize="0"/>
          <p:nvPr/>
        </p:nvPicPr>
        <p:blipFill>
          <a:blip r:embed="rId5">
            <a:alphaModFix/>
          </a:blip>
          <a:stretch>
            <a:fillRect/>
          </a:stretch>
        </p:blipFill>
        <p:spPr>
          <a:xfrm>
            <a:off x="4111300" y="3520625"/>
            <a:ext cx="474075" cy="474075"/>
          </a:xfrm>
          <a:prstGeom prst="rect">
            <a:avLst/>
          </a:prstGeom>
          <a:noFill/>
          <a:ln>
            <a:noFill/>
          </a:ln>
        </p:spPr>
      </p:pic>
      <p:pic>
        <p:nvPicPr>
          <p:cNvPr id="188" name="Google Shape;188;p21"/>
          <p:cNvPicPr preferRelativeResize="0"/>
          <p:nvPr/>
        </p:nvPicPr>
        <p:blipFill>
          <a:blip r:embed="rId6">
            <a:alphaModFix/>
          </a:blip>
          <a:stretch>
            <a:fillRect/>
          </a:stretch>
        </p:blipFill>
        <p:spPr>
          <a:xfrm>
            <a:off x="4700750" y="3486700"/>
            <a:ext cx="727950" cy="541925"/>
          </a:xfrm>
          <a:prstGeom prst="rect">
            <a:avLst/>
          </a:prstGeom>
          <a:noFill/>
          <a:ln>
            <a:noFill/>
          </a:ln>
        </p:spPr>
      </p:pic>
      <p:sp>
        <p:nvSpPr>
          <p:cNvPr id="189" name="Google Shape;189;p21"/>
          <p:cNvSpPr txBox="1"/>
          <p:nvPr/>
        </p:nvSpPr>
        <p:spPr>
          <a:xfrm>
            <a:off x="5544075" y="3562900"/>
            <a:ext cx="2856300" cy="479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700">
                <a:solidFill>
                  <a:schemeClr val="dk2"/>
                </a:solidFill>
                <a:latin typeface="Roboto"/>
                <a:ea typeface="Roboto"/>
                <a:cs typeface="Roboto"/>
                <a:sym typeface="Roboto"/>
              </a:rPr>
              <a:t>OPEN Math is a collaborative project between the Mathematical Association of America (MAA) and the University of Colorado, Boulder (CU-B). Support for OPEN Math is provided by the National Science Foundation: MAA Award DUE-2111260 and CU-B Award DUE-2111273.</a:t>
            </a:r>
            <a:endParaRPr sz="1000"/>
          </a:p>
        </p:txBody>
      </p:sp>
      <p:sp>
        <p:nvSpPr>
          <p:cNvPr id="190" name="Google Shape;190;p21"/>
          <p:cNvSpPr txBox="1"/>
          <p:nvPr/>
        </p:nvSpPr>
        <p:spPr>
          <a:xfrm>
            <a:off x="6532350" y="4587425"/>
            <a:ext cx="2105100" cy="415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500" b="1">
                <a:solidFill>
                  <a:schemeClr val="dk2"/>
                </a:solidFill>
                <a:latin typeface="Roboto"/>
                <a:ea typeface="Roboto"/>
                <a:cs typeface="Roboto"/>
                <a:sym typeface="Roboto"/>
              </a:rPr>
              <a:t>maa.org/open-math</a:t>
            </a:r>
            <a:endParaRPr sz="1500" b="1">
              <a:solidFill>
                <a:schemeClr val="dk2"/>
              </a:solidFill>
              <a:latin typeface="Roboto"/>
              <a:ea typeface="Roboto"/>
              <a:cs typeface="Roboto"/>
              <a:sym typeface="Roboto"/>
            </a:endParaRPr>
          </a:p>
        </p:txBody>
      </p:sp>
      <p:pic>
        <p:nvPicPr>
          <p:cNvPr id="191" name="Google Shape;191;p21"/>
          <p:cNvPicPr preferRelativeResize="0"/>
          <p:nvPr/>
        </p:nvPicPr>
        <p:blipFill>
          <a:blip r:embed="rId7">
            <a:alphaModFix/>
          </a:blip>
          <a:stretch>
            <a:fillRect/>
          </a:stretch>
        </p:blipFill>
        <p:spPr>
          <a:xfrm>
            <a:off x="233425" y="4709425"/>
            <a:ext cx="828053" cy="273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95"/>
        <p:cNvGrpSpPr/>
        <p:nvPr/>
      </p:nvGrpSpPr>
      <p:grpSpPr>
        <a:xfrm>
          <a:off x="0" y="0"/>
          <a:ext cx="0" cy="0"/>
          <a:chOff x="0" y="0"/>
          <a:chExt cx="0" cy="0"/>
        </a:xfrm>
      </p:grpSpPr>
      <p:pic>
        <p:nvPicPr>
          <p:cNvPr id="196" name="Google Shape;196;p22"/>
          <p:cNvPicPr preferRelativeResize="0"/>
          <p:nvPr/>
        </p:nvPicPr>
        <p:blipFill rotWithShape="1">
          <a:blip r:embed="rId3">
            <a:alphaModFix/>
          </a:blip>
          <a:srcRect b="22426"/>
          <a:stretch/>
        </p:blipFill>
        <p:spPr>
          <a:xfrm>
            <a:off x="0" y="-67925"/>
            <a:ext cx="9144000" cy="3989851"/>
          </a:xfrm>
          <a:prstGeom prst="rect">
            <a:avLst/>
          </a:prstGeom>
          <a:noFill/>
          <a:ln>
            <a:noFill/>
          </a:ln>
        </p:spPr>
      </p:pic>
      <p:sp>
        <p:nvSpPr>
          <p:cNvPr id="197" name="Google Shape;197;p22"/>
          <p:cNvSpPr txBox="1"/>
          <p:nvPr/>
        </p:nvSpPr>
        <p:spPr>
          <a:xfrm>
            <a:off x="2141800" y="4621650"/>
            <a:ext cx="5997300" cy="477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200" dirty="0">
                <a:solidFill>
                  <a:schemeClr val="dk2"/>
                </a:solidFill>
                <a:latin typeface="Roboto"/>
                <a:ea typeface="Roboto"/>
                <a:cs typeface="Roboto"/>
                <a:sym typeface="Roboto"/>
              </a:rPr>
              <a:t>View the schedule and register at </a:t>
            </a:r>
            <a:r>
              <a:rPr lang="en" sz="1900" b="1" dirty="0" err="1">
                <a:solidFill>
                  <a:schemeClr val="dk2"/>
                </a:solidFill>
                <a:latin typeface="Roboto"/>
                <a:ea typeface="Roboto"/>
                <a:cs typeface="Roboto"/>
                <a:sym typeface="Roboto"/>
              </a:rPr>
              <a:t>maa.org</a:t>
            </a:r>
            <a:r>
              <a:rPr lang="en" sz="1900" b="1" dirty="0">
                <a:solidFill>
                  <a:schemeClr val="dk2"/>
                </a:solidFill>
                <a:latin typeface="Roboto"/>
                <a:ea typeface="Roboto"/>
                <a:cs typeface="Roboto"/>
                <a:sym typeface="Roboto"/>
              </a:rPr>
              <a:t>/virtual-programming</a:t>
            </a:r>
            <a:r>
              <a:rPr lang="en" sz="1200" dirty="0">
                <a:solidFill>
                  <a:schemeClr val="dk2"/>
                </a:solidFill>
                <a:latin typeface="Roboto"/>
                <a:ea typeface="Roboto"/>
                <a:cs typeface="Roboto"/>
                <a:sym typeface="Roboto"/>
              </a:rPr>
              <a:t>.</a:t>
            </a:r>
            <a:endParaRPr dirty="0"/>
          </a:p>
        </p:txBody>
      </p:sp>
      <p:pic>
        <p:nvPicPr>
          <p:cNvPr id="198" name="Google Shape;198;p22"/>
          <p:cNvPicPr preferRelativeResize="0"/>
          <p:nvPr/>
        </p:nvPicPr>
        <p:blipFill>
          <a:blip r:embed="rId4">
            <a:alphaModFix/>
          </a:blip>
          <a:stretch>
            <a:fillRect/>
          </a:stretch>
        </p:blipFill>
        <p:spPr>
          <a:xfrm>
            <a:off x="233425" y="4709425"/>
            <a:ext cx="828053" cy="273900"/>
          </a:xfrm>
          <a:prstGeom prst="rect">
            <a:avLst/>
          </a:prstGeom>
          <a:noFill/>
          <a:ln>
            <a:noFill/>
          </a:ln>
        </p:spPr>
      </p:pic>
      <p:sp>
        <p:nvSpPr>
          <p:cNvPr id="199" name="Google Shape;199;p22"/>
          <p:cNvSpPr/>
          <p:nvPr/>
        </p:nvSpPr>
        <p:spPr>
          <a:xfrm>
            <a:off x="4170400" y="3354875"/>
            <a:ext cx="3892500" cy="945300"/>
          </a:xfrm>
          <a:prstGeom prst="rect">
            <a:avLst/>
          </a:prstGeom>
          <a:solidFill>
            <a:srgbClr val="F6C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txBox="1"/>
          <p:nvPr/>
        </p:nvSpPr>
        <p:spPr>
          <a:xfrm>
            <a:off x="4378900" y="3536675"/>
            <a:ext cx="3341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2"/>
                </a:solidFill>
                <a:latin typeface="Roboto"/>
                <a:ea typeface="Roboto"/>
                <a:cs typeface="Roboto"/>
                <a:sym typeface="Roboto"/>
              </a:rPr>
              <a:t>MAA Virtual Programming is back with a whole new lineup of programs for Spring 2022.</a:t>
            </a:r>
            <a:endParaRPr sz="1200">
              <a:solidFill>
                <a:schemeClr val="dk2"/>
              </a:solidFill>
              <a:latin typeface="Roboto"/>
              <a:ea typeface="Roboto"/>
              <a:cs typeface="Roboto"/>
              <a:sym typeface="Roboto"/>
            </a:endParaRPr>
          </a:p>
        </p:txBody>
      </p:sp>
      <p:sp>
        <p:nvSpPr>
          <p:cNvPr id="201" name="Google Shape;201;p22"/>
          <p:cNvSpPr txBox="1"/>
          <p:nvPr/>
        </p:nvSpPr>
        <p:spPr>
          <a:xfrm>
            <a:off x="6090150" y="2591400"/>
            <a:ext cx="1972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lt1"/>
                </a:solidFill>
                <a:latin typeface="Roboto"/>
                <a:ea typeface="Roboto"/>
                <a:cs typeface="Roboto"/>
                <a:sym typeface="Roboto"/>
              </a:rPr>
              <a:t>FEBRUARY-APRIL</a:t>
            </a:r>
            <a:endParaRPr sz="1800">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05"/>
        <p:cNvGrpSpPr/>
        <p:nvPr/>
      </p:nvGrpSpPr>
      <p:grpSpPr>
        <a:xfrm>
          <a:off x="0" y="0"/>
          <a:ext cx="0" cy="0"/>
          <a:chOff x="0" y="0"/>
          <a:chExt cx="0" cy="0"/>
        </a:xfrm>
      </p:grpSpPr>
      <p:sp>
        <p:nvSpPr>
          <p:cNvPr id="206" name="Google Shape;206;p23"/>
          <p:cNvSpPr/>
          <p:nvPr/>
        </p:nvSpPr>
        <p:spPr>
          <a:xfrm>
            <a:off x="-46350" y="-74150"/>
            <a:ext cx="9190500" cy="5217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207" name="Google Shape;207;p23"/>
          <p:cNvPicPr preferRelativeResize="0"/>
          <p:nvPr/>
        </p:nvPicPr>
        <p:blipFill rotWithShape="1">
          <a:blip r:embed="rId3">
            <a:alphaModFix/>
          </a:blip>
          <a:srcRect l="59" r="59"/>
          <a:stretch/>
        </p:blipFill>
        <p:spPr>
          <a:xfrm>
            <a:off x="233425" y="4709425"/>
            <a:ext cx="828055" cy="273900"/>
          </a:xfrm>
          <a:prstGeom prst="rect">
            <a:avLst/>
          </a:prstGeom>
          <a:noFill/>
          <a:ln>
            <a:noFill/>
          </a:ln>
        </p:spPr>
      </p:pic>
      <p:pic>
        <p:nvPicPr>
          <p:cNvPr id="208" name="Google Shape;208;p23"/>
          <p:cNvPicPr preferRelativeResize="0"/>
          <p:nvPr/>
        </p:nvPicPr>
        <p:blipFill>
          <a:blip r:embed="rId4">
            <a:alphaModFix/>
          </a:blip>
          <a:stretch>
            <a:fillRect/>
          </a:stretch>
        </p:blipFill>
        <p:spPr>
          <a:xfrm>
            <a:off x="-46350" y="-74150"/>
            <a:ext cx="9306476" cy="5915449"/>
          </a:xfrm>
          <a:prstGeom prst="rect">
            <a:avLst/>
          </a:prstGeom>
          <a:noFill/>
          <a:ln>
            <a:noFill/>
          </a:ln>
        </p:spPr>
      </p:pic>
      <p:sp>
        <p:nvSpPr>
          <p:cNvPr id="209" name="Google Shape;209;p23"/>
          <p:cNvSpPr txBox="1"/>
          <p:nvPr/>
        </p:nvSpPr>
        <p:spPr>
          <a:xfrm>
            <a:off x="3222025" y="3255600"/>
            <a:ext cx="30000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chemeClr val="lt1"/>
                </a:solidFill>
                <a:latin typeface="Roboto Medium"/>
                <a:ea typeface="Roboto Medium"/>
                <a:cs typeface="Roboto Medium"/>
                <a:sym typeface="Roboto Medium"/>
              </a:rPr>
              <a:t>August 3-6</a:t>
            </a:r>
            <a:endParaRPr>
              <a:solidFill>
                <a:schemeClr val="lt1"/>
              </a:solidFill>
              <a:latin typeface="Roboto Medium"/>
              <a:ea typeface="Roboto Medium"/>
              <a:cs typeface="Roboto Medium"/>
              <a:sym typeface="Roboto Medium"/>
            </a:endParaRPr>
          </a:p>
          <a:p>
            <a:pPr marL="0" lvl="0" indent="0" algn="ctr" rtl="0">
              <a:lnSpc>
                <a:spcPct val="115000"/>
              </a:lnSpc>
              <a:spcBef>
                <a:spcPts val="0"/>
              </a:spcBef>
              <a:spcAft>
                <a:spcPts val="0"/>
              </a:spcAft>
              <a:buNone/>
            </a:pPr>
            <a:r>
              <a:rPr lang="en">
                <a:solidFill>
                  <a:schemeClr val="lt1"/>
                </a:solidFill>
                <a:latin typeface="Roboto Medium"/>
                <a:ea typeface="Roboto Medium"/>
                <a:cs typeface="Roboto Medium"/>
                <a:sym typeface="Roboto Medium"/>
              </a:rPr>
              <a:t>Philadelphia Marriott Downtown</a:t>
            </a:r>
            <a:endParaRPr>
              <a:solidFill>
                <a:schemeClr val="lt1"/>
              </a:solidFill>
              <a:latin typeface="Roboto Medium"/>
              <a:ea typeface="Roboto Medium"/>
              <a:cs typeface="Roboto Medium"/>
              <a:sym typeface="Roboto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24"/>
          <p:cNvPicPr preferRelativeResize="0"/>
          <p:nvPr/>
        </p:nvPicPr>
        <p:blipFill rotWithShape="1">
          <a:blip r:embed="rId3">
            <a:alphaModFix/>
          </a:blip>
          <a:srcRect l="734" t="9546" b="735"/>
          <a:stretch/>
        </p:blipFill>
        <p:spPr>
          <a:xfrm>
            <a:off x="0" y="-61425"/>
            <a:ext cx="9144003" cy="5254351"/>
          </a:xfrm>
          <a:prstGeom prst="rect">
            <a:avLst/>
          </a:prstGeom>
          <a:noFill/>
          <a:ln>
            <a:noFill/>
          </a:ln>
        </p:spPr>
      </p:pic>
      <p:sp>
        <p:nvSpPr>
          <p:cNvPr id="215" name="Google Shape;215;p24"/>
          <p:cNvSpPr txBox="1"/>
          <p:nvPr/>
        </p:nvSpPr>
        <p:spPr>
          <a:xfrm>
            <a:off x="6471900" y="2307250"/>
            <a:ext cx="2388600" cy="1739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3000" b="1">
                <a:solidFill>
                  <a:schemeClr val="lt1"/>
                </a:solidFill>
                <a:latin typeface="Roboto"/>
                <a:ea typeface="Roboto"/>
                <a:cs typeface="Roboto"/>
                <a:sym typeface="Roboto"/>
              </a:rPr>
              <a:t>Marissa Kawehi Loving</a:t>
            </a:r>
            <a:endParaRPr sz="30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100">
                <a:solidFill>
                  <a:schemeClr val="lt1"/>
                </a:solidFill>
                <a:latin typeface="Roboto"/>
                <a:ea typeface="Roboto"/>
                <a:cs typeface="Roboto"/>
                <a:sym typeface="Roboto"/>
              </a:rPr>
              <a:t>Georgia Tech</a:t>
            </a:r>
            <a:endParaRPr sz="1100">
              <a:solidFill>
                <a:schemeClr val="lt1"/>
              </a:solidFill>
              <a:latin typeface="Roboto"/>
              <a:ea typeface="Roboto"/>
              <a:cs typeface="Roboto"/>
              <a:sym typeface="Roboto"/>
            </a:endParaRPr>
          </a:p>
        </p:txBody>
      </p:sp>
      <p:sp>
        <p:nvSpPr>
          <p:cNvPr id="216" name="Google Shape;216;p24"/>
          <p:cNvSpPr txBox="1"/>
          <p:nvPr/>
        </p:nvSpPr>
        <p:spPr>
          <a:xfrm>
            <a:off x="849475" y="2313250"/>
            <a:ext cx="2020200" cy="1339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3200" b="1">
                <a:solidFill>
                  <a:schemeClr val="lt1"/>
                </a:solidFill>
                <a:latin typeface="Roboto"/>
                <a:ea typeface="Roboto"/>
                <a:cs typeface="Roboto"/>
                <a:sym typeface="Roboto"/>
              </a:rPr>
              <a:t>Chris </a:t>
            </a:r>
            <a:br>
              <a:rPr lang="en" sz="3200" b="1">
                <a:solidFill>
                  <a:schemeClr val="lt1"/>
                </a:solidFill>
                <a:latin typeface="Roboto"/>
                <a:ea typeface="Roboto"/>
                <a:cs typeface="Roboto"/>
                <a:sym typeface="Roboto"/>
              </a:rPr>
            </a:br>
            <a:r>
              <a:rPr lang="en" sz="3200" b="1">
                <a:solidFill>
                  <a:schemeClr val="lt1"/>
                </a:solidFill>
                <a:latin typeface="Roboto"/>
                <a:ea typeface="Roboto"/>
                <a:cs typeface="Roboto"/>
                <a:sym typeface="Roboto"/>
              </a:rPr>
              <a:t>Jett</a:t>
            </a:r>
            <a:endParaRPr sz="32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100">
                <a:solidFill>
                  <a:schemeClr val="lt1"/>
                </a:solidFill>
                <a:latin typeface="Roboto"/>
                <a:ea typeface="Roboto"/>
                <a:cs typeface="Roboto"/>
                <a:sym typeface="Roboto"/>
              </a:rPr>
              <a:t>University of West Georgia</a:t>
            </a:r>
            <a:endParaRPr sz="1100">
              <a:solidFill>
                <a:schemeClr val="lt1"/>
              </a:solidFill>
              <a:latin typeface="Roboto"/>
              <a:ea typeface="Roboto"/>
              <a:cs typeface="Roboto"/>
              <a:sym typeface="Roboto"/>
            </a:endParaRPr>
          </a:p>
        </p:txBody>
      </p:sp>
      <p:sp>
        <p:nvSpPr>
          <p:cNvPr id="217" name="Google Shape;217;p24"/>
          <p:cNvSpPr txBox="1"/>
          <p:nvPr/>
        </p:nvSpPr>
        <p:spPr>
          <a:xfrm>
            <a:off x="3523350" y="2313250"/>
            <a:ext cx="2651100" cy="1339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3200" b="1">
                <a:solidFill>
                  <a:schemeClr val="lt1"/>
                </a:solidFill>
                <a:latin typeface="Roboto"/>
                <a:ea typeface="Roboto"/>
                <a:cs typeface="Roboto"/>
                <a:sym typeface="Roboto"/>
              </a:rPr>
              <a:t>Suzanne </a:t>
            </a:r>
            <a:br>
              <a:rPr lang="en" sz="3200" b="1">
                <a:solidFill>
                  <a:schemeClr val="lt1"/>
                </a:solidFill>
                <a:latin typeface="Roboto"/>
                <a:ea typeface="Roboto"/>
                <a:cs typeface="Roboto"/>
                <a:sym typeface="Roboto"/>
              </a:rPr>
            </a:br>
            <a:r>
              <a:rPr lang="en" sz="3200" b="1">
                <a:solidFill>
                  <a:schemeClr val="lt1"/>
                </a:solidFill>
                <a:latin typeface="Roboto"/>
                <a:ea typeface="Roboto"/>
                <a:cs typeface="Roboto"/>
                <a:sym typeface="Roboto"/>
              </a:rPr>
              <a:t>Lenhart</a:t>
            </a:r>
            <a:endParaRPr sz="32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 sz="1100">
                <a:solidFill>
                  <a:schemeClr val="lt1"/>
                </a:solidFill>
                <a:latin typeface="Roboto"/>
                <a:ea typeface="Roboto"/>
                <a:cs typeface="Roboto"/>
                <a:sym typeface="Roboto"/>
              </a:rPr>
              <a:t>University of Tennessee</a:t>
            </a:r>
            <a:endParaRPr sz="1100">
              <a:solidFill>
                <a:schemeClr val="lt1"/>
              </a:solidFill>
              <a:latin typeface="Roboto"/>
              <a:ea typeface="Roboto"/>
              <a:cs typeface="Roboto"/>
              <a:sym typeface="Roboto"/>
            </a:endParaRPr>
          </a:p>
        </p:txBody>
      </p:sp>
      <p:pic>
        <p:nvPicPr>
          <p:cNvPr id="218" name="Google Shape;218;p24"/>
          <p:cNvPicPr preferRelativeResize="0"/>
          <p:nvPr/>
        </p:nvPicPr>
        <p:blipFill rotWithShape="1">
          <a:blip r:embed="rId4">
            <a:alphaModFix/>
          </a:blip>
          <a:srcRect l="59" r="59"/>
          <a:stretch/>
        </p:blipFill>
        <p:spPr>
          <a:xfrm>
            <a:off x="233425" y="4709425"/>
            <a:ext cx="828055" cy="273900"/>
          </a:xfrm>
          <a:prstGeom prst="rect">
            <a:avLst/>
          </a:prstGeom>
          <a:noFill/>
          <a:ln>
            <a:noFill/>
          </a:ln>
        </p:spPr>
      </p:pic>
      <p:sp>
        <p:nvSpPr>
          <p:cNvPr id="219" name="Google Shape;219;p24"/>
          <p:cNvSpPr txBox="1"/>
          <p:nvPr/>
        </p:nvSpPr>
        <p:spPr>
          <a:xfrm>
            <a:off x="2869675" y="3932675"/>
            <a:ext cx="2985600" cy="709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chemeClr val="lt1"/>
                </a:solidFill>
                <a:latin typeface="Roboto"/>
                <a:ea typeface="Roboto"/>
                <a:cs typeface="Roboto"/>
                <a:sym typeface="Roboto"/>
              </a:rPr>
              <a:t>Preview these invited speakers and </a:t>
            </a:r>
            <a:r>
              <a:rPr lang="en" sz="1800" b="1">
                <a:solidFill>
                  <a:schemeClr val="lt1"/>
                </a:solidFill>
                <a:latin typeface="Roboto"/>
                <a:ea typeface="Roboto"/>
                <a:cs typeface="Roboto"/>
                <a:sym typeface="Roboto"/>
              </a:rPr>
              <a:t>more at maa.org/mathfest</a:t>
            </a:r>
            <a:endParaRPr sz="1800" b="1">
              <a:solidFill>
                <a:schemeClr val="lt1"/>
              </a:solidFill>
              <a:latin typeface="Roboto"/>
              <a:ea typeface="Roboto"/>
              <a:cs typeface="Roboto"/>
              <a:sym typeface="Roboto"/>
            </a:endParaRPr>
          </a:p>
        </p:txBody>
      </p:sp>
      <p:pic>
        <p:nvPicPr>
          <p:cNvPr id="220" name="Google Shape;220;p24"/>
          <p:cNvPicPr preferRelativeResize="0"/>
          <p:nvPr/>
        </p:nvPicPr>
        <p:blipFill>
          <a:blip r:embed="rId5">
            <a:alphaModFix/>
          </a:blip>
          <a:stretch>
            <a:fillRect/>
          </a:stretch>
        </p:blipFill>
        <p:spPr>
          <a:xfrm>
            <a:off x="633750" y="598875"/>
            <a:ext cx="1781850" cy="1781850"/>
          </a:xfrm>
          <a:prstGeom prst="rect">
            <a:avLst/>
          </a:prstGeom>
          <a:noFill/>
          <a:ln>
            <a:noFill/>
          </a:ln>
        </p:spPr>
      </p:pic>
      <p:pic>
        <p:nvPicPr>
          <p:cNvPr id="221" name="Google Shape;221;p24"/>
          <p:cNvPicPr preferRelativeResize="0"/>
          <p:nvPr/>
        </p:nvPicPr>
        <p:blipFill rotWithShape="1">
          <a:blip r:embed="rId6">
            <a:alphaModFix/>
          </a:blip>
          <a:srcRect/>
          <a:stretch/>
        </p:blipFill>
        <p:spPr>
          <a:xfrm>
            <a:off x="3471550" y="598875"/>
            <a:ext cx="1781850" cy="1781850"/>
          </a:xfrm>
          <a:prstGeom prst="rect">
            <a:avLst/>
          </a:prstGeom>
          <a:noFill/>
          <a:ln>
            <a:noFill/>
          </a:ln>
        </p:spPr>
      </p:pic>
      <p:pic>
        <p:nvPicPr>
          <p:cNvPr id="222" name="Google Shape;222;p24"/>
          <p:cNvPicPr preferRelativeResize="0"/>
          <p:nvPr/>
        </p:nvPicPr>
        <p:blipFill>
          <a:blip r:embed="rId7">
            <a:alphaModFix/>
          </a:blip>
          <a:stretch>
            <a:fillRect/>
          </a:stretch>
        </p:blipFill>
        <p:spPr>
          <a:xfrm>
            <a:off x="6439950" y="632550"/>
            <a:ext cx="1714500" cy="171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pic>
        <p:nvPicPr>
          <p:cNvPr id="227" name="Google Shape;227;p25"/>
          <p:cNvPicPr preferRelativeResize="0"/>
          <p:nvPr/>
        </p:nvPicPr>
        <p:blipFill rotWithShape="1">
          <a:blip r:embed="rId3">
            <a:alphaModFix/>
          </a:blip>
          <a:srcRect l="513" t="39916" r="2690" b="18672"/>
          <a:stretch/>
        </p:blipFill>
        <p:spPr>
          <a:xfrm>
            <a:off x="0" y="83400"/>
            <a:ext cx="9144002" cy="5060101"/>
          </a:xfrm>
          <a:prstGeom prst="rect">
            <a:avLst/>
          </a:prstGeom>
          <a:noFill/>
          <a:ln>
            <a:noFill/>
          </a:ln>
        </p:spPr>
      </p:pic>
      <p:sp>
        <p:nvSpPr>
          <p:cNvPr id="228" name="Google Shape;228;p25"/>
          <p:cNvSpPr/>
          <p:nvPr/>
        </p:nvSpPr>
        <p:spPr>
          <a:xfrm>
            <a:off x="1124900" y="1187225"/>
            <a:ext cx="6411600" cy="3103800"/>
          </a:xfrm>
          <a:prstGeom prst="rect">
            <a:avLst/>
          </a:prstGeom>
          <a:solidFill>
            <a:srgbClr val="00A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txBox="1"/>
          <p:nvPr/>
        </p:nvSpPr>
        <p:spPr>
          <a:xfrm>
            <a:off x="4378825" y="1486175"/>
            <a:ext cx="3000000" cy="2700600"/>
          </a:xfrm>
          <a:prstGeom prst="rect">
            <a:avLst/>
          </a:prstGeom>
          <a:noFill/>
          <a:ln>
            <a:noFill/>
          </a:ln>
        </p:spPr>
        <p:txBody>
          <a:bodyPr spcFirstLastPara="1" wrap="square" lIns="0" tIns="0" rIns="0" bIns="0" anchor="t" anchorCtr="0">
            <a:spAutoFit/>
          </a:bodyPr>
          <a:lstStyle/>
          <a:p>
            <a:pPr marL="192024" lvl="0" indent="-170434" algn="l" rtl="0">
              <a:lnSpc>
                <a:spcPct val="115000"/>
              </a:lnSpc>
              <a:spcBef>
                <a:spcPts val="0"/>
              </a:spcBef>
              <a:spcAft>
                <a:spcPts val="0"/>
              </a:spcAft>
              <a:buClr>
                <a:schemeClr val="lt2"/>
              </a:buClr>
              <a:buSzPts val="1100"/>
              <a:buFont typeface="Roboto"/>
              <a:buChar char="●"/>
            </a:pPr>
            <a:r>
              <a:rPr lang="en" sz="1100">
                <a:solidFill>
                  <a:schemeClr val="lt2"/>
                </a:solidFill>
                <a:latin typeface="Roboto"/>
                <a:ea typeface="Roboto"/>
                <a:cs typeface="Roboto"/>
                <a:sym typeface="Roboto"/>
              </a:rPr>
              <a:t>MAA Connect</a:t>
            </a:r>
            <a:endParaRPr sz="1100">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a:solidFill>
                  <a:schemeClr val="lt2"/>
                </a:solidFill>
                <a:latin typeface="Roboto"/>
                <a:ea typeface="Roboto"/>
                <a:cs typeface="Roboto"/>
                <a:sym typeface="Roboto"/>
              </a:rPr>
              <a:t>Math Values, MAA’s blog</a:t>
            </a:r>
            <a:endParaRPr sz="1100">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a:solidFill>
                  <a:schemeClr val="lt2"/>
                </a:solidFill>
                <a:latin typeface="Roboto"/>
                <a:ea typeface="Roboto"/>
                <a:cs typeface="Roboto"/>
                <a:sym typeface="Roboto"/>
              </a:rPr>
              <a:t>Affinity Program discounts</a:t>
            </a:r>
            <a:endParaRPr sz="1100">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a:solidFill>
                  <a:schemeClr val="lt2"/>
                </a:solidFill>
                <a:latin typeface="Roboto"/>
                <a:ea typeface="Roboto"/>
                <a:cs typeface="Roboto"/>
                <a:sym typeface="Roboto"/>
              </a:rPr>
              <a:t>A discounted subscription to Wondrium</a:t>
            </a:r>
            <a:endParaRPr sz="1100">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a:solidFill>
                  <a:schemeClr val="lt2"/>
                </a:solidFill>
                <a:latin typeface="Roboto"/>
                <a:ea typeface="Roboto"/>
                <a:cs typeface="Roboto"/>
                <a:sym typeface="Roboto"/>
              </a:rPr>
              <a:t>MAA Video Library</a:t>
            </a:r>
            <a:endParaRPr sz="1100">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i="1">
                <a:solidFill>
                  <a:schemeClr val="lt2"/>
                </a:solidFill>
                <a:latin typeface="Roboto"/>
                <a:ea typeface="Roboto"/>
                <a:cs typeface="Roboto"/>
                <a:sym typeface="Roboto"/>
              </a:rPr>
              <a:t>PRIMUS</a:t>
            </a:r>
            <a:endParaRPr sz="1100" i="1">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i="1">
                <a:solidFill>
                  <a:schemeClr val="lt2"/>
                </a:solidFill>
                <a:latin typeface="Roboto"/>
                <a:ea typeface="Roboto"/>
                <a:cs typeface="Roboto"/>
                <a:sym typeface="Roboto"/>
              </a:rPr>
              <a:t>CHANCE</a:t>
            </a:r>
            <a:endParaRPr sz="1100" i="1">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i="1">
                <a:solidFill>
                  <a:schemeClr val="lt2"/>
                </a:solidFill>
                <a:latin typeface="Roboto"/>
                <a:ea typeface="Roboto"/>
                <a:cs typeface="Roboto"/>
                <a:sym typeface="Roboto"/>
              </a:rPr>
              <a:t>American Journal of Mathematical and Management Sciences</a:t>
            </a:r>
            <a:endParaRPr sz="1100" i="1">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i="1">
                <a:solidFill>
                  <a:schemeClr val="lt2"/>
                </a:solidFill>
                <a:latin typeface="Roboto"/>
                <a:ea typeface="Roboto"/>
                <a:cs typeface="Roboto"/>
                <a:sym typeface="Roboto"/>
              </a:rPr>
              <a:t>Journal of Mathematics and the Arts</a:t>
            </a:r>
            <a:endParaRPr sz="1100" i="1">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i="1">
                <a:solidFill>
                  <a:schemeClr val="lt2"/>
                </a:solidFill>
                <a:latin typeface="Roboto"/>
                <a:ea typeface="Roboto"/>
                <a:cs typeface="Roboto"/>
                <a:sym typeface="Roboto"/>
              </a:rPr>
              <a:t>Cryptologia</a:t>
            </a:r>
            <a:endParaRPr sz="1100" i="1">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i="1">
                <a:solidFill>
                  <a:schemeClr val="lt2"/>
                </a:solidFill>
                <a:latin typeface="Roboto"/>
                <a:ea typeface="Roboto"/>
                <a:cs typeface="Roboto"/>
                <a:sym typeface="Roboto"/>
              </a:rPr>
              <a:t>Mathematical Thinking and Learning</a:t>
            </a:r>
            <a:endParaRPr sz="1100" i="1">
              <a:solidFill>
                <a:schemeClr val="lt2"/>
              </a:solidFill>
              <a:latin typeface="Roboto"/>
              <a:ea typeface="Roboto"/>
              <a:cs typeface="Roboto"/>
              <a:sym typeface="Roboto"/>
            </a:endParaRPr>
          </a:p>
          <a:p>
            <a:pPr marL="192024" lvl="0" indent="-170434" algn="l" rtl="0">
              <a:lnSpc>
                <a:spcPct val="115000"/>
              </a:lnSpc>
              <a:spcBef>
                <a:spcPts val="0"/>
              </a:spcBef>
              <a:spcAft>
                <a:spcPts val="0"/>
              </a:spcAft>
              <a:buClr>
                <a:schemeClr val="lt2"/>
              </a:buClr>
              <a:buSzPts val="1100"/>
              <a:buFont typeface="Roboto"/>
              <a:buChar char="●"/>
            </a:pPr>
            <a:r>
              <a:rPr lang="en" sz="1100" i="1">
                <a:solidFill>
                  <a:schemeClr val="lt2"/>
                </a:solidFill>
                <a:latin typeface="Roboto"/>
                <a:ea typeface="Roboto"/>
                <a:cs typeface="Roboto"/>
                <a:sym typeface="Roboto"/>
              </a:rPr>
              <a:t>International Journal of Mathematical Education in Science and Technology</a:t>
            </a:r>
            <a:endParaRPr sz="1100" i="1">
              <a:solidFill>
                <a:schemeClr val="lt2"/>
              </a:solidFill>
              <a:latin typeface="Roboto"/>
              <a:ea typeface="Roboto"/>
              <a:cs typeface="Roboto"/>
              <a:sym typeface="Roboto"/>
            </a:endParaRPr>
          </a:p>
        </p:txBody>
      </p:sp>
      <p:sp>
        <p:nvSpPr>
          <p:cNvPr id="230" name="Google Shape;230;p25"/>
          <p:cNvSpPr txBox="1"/>
          <p:nvPr/>
        </p:nvSpPr>
        <p:spPr>
          <a:xfrm>
            <a:off x="1449275" y="1427425"/>
            <a:ext cx="2721000" cy="196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600" b="1">
                <a:solidFill>
                  <a:schemeClr val="lt2"/>
                </a:solidFill>
                <a:latin typeface="Roboto"/>
                <a:ea typeface="Roboto"/>
                <a:cs typeface="Roboto"/>
                <a:sym typeface="Roboto"/>
              </a:rPr>
              <a:t>Take Advantage of your new MAA member benefits:</a:t>
            </a:r>
            <a:endParaRPr sz="2600" b="1">
              <a:solidFill>
                <a:schemeClr val="lt2"/>
              </a:solidFill>
              <a:latin typeface="Roboto"/>
              <a:ea typeface="Roboto"/>
              <a:cs typeface="Roboto"/>
              <a:sym typeface="Roboto"/>
            </a:endParaRPr>
          </a:p>
        </p:txBody>
      </p:sp>
      <p:sp>
        <p:nvSpPr>
          <p:cNvPr id="231" name="Google Shape;231;p25"/>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New Membership Benefits</a:t>
            </a:r>
            <a:endParaRPr sz="1600">
              <a:solidFill>
                <a:schemeClr val="dk2"/>
              </a:solidFill>
            </a:endParaRPr>
          </a:p>
        </p:txBody>
      </p:sp>
      <p:pic>
        <p:nvPicPr>
          <p:cNvPr id="232" name="Google Shape;232;p25"/>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8"/>
          <p:cNvPicPr preferRelativeResize="0"/>
          <p:nvPr/>
        </p:nvPicPr>
        <p:blipFill>
          <a:blip r:embed="rId3">
            <a:alphaModFix amt="6000"/>
          </a:blip>
          <a:stretch>
            <a:fillRect/>
          </a:stretch>
        </p:blipFill>
        <p:spPr>
          <a:xfrm>
            <a:off x="2169587" y="591399"/>
            <a:ext cx="4804825" cy="4180451"/>
          </a:xfrm>
          <a:prstGeom prst="rect">
            <a:avLst/>
          </a:prstGeom>
          <a:noFill/>
          <a:ln>
            <a:noFill/>
          </a:ln>
        </p:spPr>
      </p:pic>
      <p:sp>
        <p:nvSpPr>
          <p:cNvPr id="38" name="Google Shape;38;p8"/>
          <p:cNvSpPr txBox="1">
            <a:spLocks noGrp="1"/>
          </p:cNvSpPr>
          <p:nvPr>
            <p:ph type="body" idx="1"/>
          </p:nvPr>
        </p:nvSpPr>
        <p:spPr>
          <a:xfrm>
            <a:off x="1090175" y="1860600"/>
            <a:ext cx="7279800" cy="14223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accent6"/>
              </a:buClr>
              <a:buSzPts val="2200"/>
              <a:buFont typeface="Arial"/>
              <a:buNone/>
            </a:pPr>
            <a:r>
              <a:rPr lang="en" sz="2800" i="0" u="none" strike="noStrike" cap="none">
                <a:solidFill>
                  <a:srgbClr val="005DAA"/>
                </a:solidFill>
                <a:latin typeface="Roboto Light"/>
                <a:ea typeface="Roboto Light"/>
                <a:cs typeface="Roboto Light"/>
                <a:sym typeface="Roboto Light"/>
              </a:rPr>
              <a:t>The mission of the Mathematical Association of America is to advance the understanding of mathematics and its impact on our world. </a:t>
            </a:r>
            <a:endParaRPr sz="2800" i="0" u="none" strike="noStrike" cap="none">
              <a:solidFill>
                <a:srgbClr val="005DAA"/>
              </a:solidFill>
              <a:latin typeface="Roboto Light"/>
              <a:ea typeface="Roboto Light"/>
              <a:cs typeface="Roboto Light"/>
              <a:sym typeface="Roboto Light"/>
            </a:endParaRPr>
          </a:p>
        </p:txBody>
      </p:sp>
      <p:sp>
        <p:nvSpPr>
          <p:cNvPr id="39" name="Google Shape;39;p8"/>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MAA’s Mission</a:t>
            </a:r>
            <a:endParaRPr sz="16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pic>
        <p:nvPicPr>
          <p:cNvPr id="237" name="Google Shape;237;p26"/>
          <p:cNvPicPr preferRelativeResize="0"/>
          <p:nvPr/>
        </p:nvPicPr>
        <p:blipFill rotWithShape="1">
          <a:blip r:embed="rId3">
            <a:alphaModFix/>
          </a:blip>
          <a:srcRect l="513" t="39916" r="2690" b="18672"/>
          <a:stretch/>
        </p:blipFill>
        <p:spPr>
          <a:xfrm>
            <a:off x="0" y="83400"/>
            <a:ext cx="9144002" cy="5060101"/>
          </a:xfrm>
          <a:prstGeom prst="rect">
            <a:avLst/>
          </a:prstGeom>
          <a:noFill/>
          <a:ln>
            <a:noFill/>
          </a:ln>
        </p:spPr>
      </p:pic>
      <p:sp>
        <p:nvSpPr>
          <p:cNvPr id="238" name="Google Shape;238;p26"/>
          <p:cNvSpPr txBox="1"/>
          <p:nvPr/>
        </p:nvSpPr>
        <p:spPr>
          <a:xfrm>
            <a:off x="4085200" y="1303550"/>
            <a:ext cx="3773700" cy="21549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b="1">
                <a:solidFill>
                  <a:schemeClr val="dk2"/>
                </a:solidFill>
                <a:latin typeface="Roboto"/>
                <a:ea typeface="Roboto"/>
                <a:cs typeface="Roboto"/>
                <a:sym typeface="Roboto"/>
              </a:rPr>
              <a:t>Membership Benefits Include:</a:t>
            </a:r>
            <a:endParaRPr b="1">
              <a:solidFill>
                <a:schemeClr val="dk2"/>
              </a:solidFill>
              <a:latin typeface="Roboto"/>
              <a:ea typeface="Roboto"/>
              <a:cs typeface="Roboto"/>
              <a:sym typeface="Roboto"/>
            </a:endParaRPr>
          </a:p>
          <a:p>
            <a:pPr marL="137160" lvl="0" indent="-134620" algn="l" rtl="0">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Membership for up to 450 math students</a:t>
            </a:r>
            <a:endParaRPr>
              <a:solidFill>
                <a:schemeClr val="dk2"/>
              </a:solidFill>
              <a:latin typeface="Roboto"/>
              <a:ea typeface="Roboto"/>
              <a:cs typeface="Roboto"/>
              <a:sym typeface="Roboto"/>
            </a:endParaRPr>
          </a:p>
          <a:p>
            <a:pPr marL="137160" lvl="0" indent="-134620" algn="l" rtl="0">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Membership for one faculty/staff member</a:t>
            </a:r>
            <a:endParaRPr>
              <a:solidFill>
                <a:schemeClr val="dk2"/>
              </a:solidFill>
              <a:latin typeface="Roboto"/>
              <a:ea typeface="Roboto"/>
              <a:cs typeface="Roboto"/>
              <a:sym typeface="Roboto"/>
            </a:endParaRPr>
          </a:p>
          <a:p>
            <a:pPr marL="137160" lvl="0" indent="-134620" algn="l" rtl="0">
              <a:lnSpc>
                <a:spcPct val="150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VITAL faculty memberships for only $79 each (for Visitors, Instructors, TA’s, Adjuncts, Lecturers employed at your Institution)</a:t>
            </a:r>
            <a:endParaRPr>
              <a:solidFill>
                <a:schemeClr val="dk2"/>
              </a:solidFill>
              <a:latin typeface="Roboto"/>
              <a:ea typeface="Roboto"/>
              <a:cs typeface="Roboto"/>
              <a:sym typeface="Roboto"/>
            </a:endParaRPr>
          </a:p>
          <a:p>
            <a:pPr marL="91440" lvl="0" indent="0" algn="l" rtl="0">
              <a:lnSpc>
                <a:spcPct val="150000"/>
              </a:lnSpc>
              <a:spcBef>
                <a:spcPts val="0"/>
              </a:spcBef>
              <a:spcAft>
                <a:spcPts val="0"/>
              </a:spcAft>
              <a:buNone/>
            </a:pPr>
            <a:endParaRPr>
              <a:solidFill>
                <a:schemeClr val="dk2"/>
              </a:solidFill>
              <a:latin typeface="Roboto"/>
              <a:ea typeface="Roboto"/>
              <a:cs typeface="Roboto"/>
              <a:sym typeface="Roboto"/>
            </a:endParaRPr>
          </a:p>
        </p:txBody>
      </p:sp>
      <p:sp>
        <p:nvSpPr>
          <p:cNvPr id="239" name="Google Shape;239;p26"/>
          <p:cNvSpPr txBox="1"/>
          <p:nvPr/>
        </p:nvSpPr>
        <p:spPr>
          <a:xfrm>
            <a:off x="1086050" y="1221375"/>
            <a:ext cx="2698200" cy="1059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3200" b="1">
                <a:solidFill>
                  <a:schemeClr val="dk2"/>
                </a:solidFill>
                <a:latin typeface="Roboto"/>
                <a:ea typeface="Roboto"/>
                <a:cs typeface="Roboto"/>
                <a:sym typeface="Roboto"/>
              </a:rPr>
              <a:t>Departmental Memberships</a:t>
            </a:r>
            <a:endParaRPr sz="3200" b="1">
              <a:solidFill>
                <a:schemeClr val="dk2"/>
              </a:solidFill>
              <a:latin typeface="Roboto"/>
              <a:ea typeface="Roboto"/>
              <a:cs typeface="Roboto"/>
              <a:sym typeface="Roboto"/>
            </a:endParaRPr>
          </a:p>
        </p:txBody>
      </p:sp>
      <p:sp>
        <p:nvSpPr>
          <p:cNvPr id="240" name="Google Shape;240;p26"/>
          <p:cNvSpPr txBox="1"/>
          <p:nvPr/>
        </p:nvSpPr>
        <p:spPr>
          <a:xfrm>
            <a:off x="5764425" y="4523800"/>
            <a:ext cx="3000000" cy="492600"/>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0"/>
              </a:spcBef>
              <a:spcAft>
                <a:spcPts val="0"/>
              </a:spcAft>
              <a:buNone/>
            </a:pPr>
            <a:r>
              <a:rPr lang="en" sz="2000" b="1">
                <a:solidFill>
                  <a:schemeClr val="dk2"/>
                </a:solidFill>
                <a:latin typeface="Roboto"/>
                <a:ea typeface="Roboto"/>
                <a:cs typeface="Roboto"/>
                <a:sym typeface="Roboto"/>
              </a:rPr>
              <a:t>maa.org/join</a:t>
            </a:r>
            <a:endParaRPr sz="2000" b="1">
              <a:solidFill>
                <a:schemeClr val="dk2"/>
              </a:solidFill>
              <a:latin typeface="Roboto"/>
              <a:ea typeface="Roboto"/>
              <a:cs typeface="Roboto"/>
              <a:sym typeface="Roboto"/>
            </a:endParaRPr>
          </a:p>
        </p:txBody>
      </p:sp>
      <p:pic>
        <p:nvPicPr>
          <p:cNvPr id="241" name="Google Shape;241;p26"/>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pic>
        <p:nvPicPr>
          <p:cNvPr id="246" name="Google Shape;246;p27"/>
          <p:cNvPicPr preferRelativeResize="0"/>
          <p:nvPr/>
        </p:nvPicPr>
        <p:blipFill rotWithShape="1">
          <a:blip r:embed="rId3">
            <a:alphaModFix/>
          </a:blip>
          <a:srcRect l="513" t="39916" r="2690" b="18672"/>
          <a:stretch/>
        </p:blipFill>
        <p:spPr>
          <a:xfrm>
            <a:off x="0" y="83400"/>
            <a:ext cx="9144002" cy="5060101"/>
          </a:xfrm>
          <a:prstGeom prst="rect">
            <a:avLst/>
          </a:prstGeom>
          <a:noFill/>
          <a:ln>
            <a:noFill/>
          </a:ln>
        </p:spPr>
      </p:pic>
      <p:sp>
        <p:nvSpPr>
          <p:cNvPr id="247" name="Google Shape;247;p27"/>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Membership Categories</a:t>
            </a:r>
            <a:endParaRPr sz="1600">
              <a:solidFill>
                <a:schemeClr val="dk2"/>
              </a:solidFill>
            </a:endParaRPr>
          </a:p>
        </p:txBody>
      </p:sp>
      <p:sp>
        <p:nvSpPr>
          <p:cNvPr id="248" name="Google Shape;248;p27"/>
          <p:cNvSpPr txBox="1"/>
          <p:nvPr/>
        </p:nvSpPr>
        <p:spPr>
          <a:xfrm>
            <a:off x="647125" y="1506375"/>
            <a:ext cx="4157400" cy="184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2"/>
                </a:solidFill>
                <a:latin typeface="Roboto"/>
                <a:ea typeface="Roboto"/>
                <a:cs typeface="Roboto"/>
                <a:sym typeface="Roboto"/>
              </a:rPr>
              <a:t>Find the MAA membership that fits you best:</a:t>
            </a:r>
            <a:endParaRPr sz="1100" b="1">
              <a:solidFill>
                <a:schemeClr val="dk2"/>
              </a:solidFill>
              <a:latin typeface="Roboto"/>
              <a:ea typeface="Roboto"/>
              <a:cs typeface="Roboto"/>
              <a:sym typeface="Roboto"/>
            </a:endParaRPr>
          </a:p>
        </p:txBody>
      </p:sp>
      <p:sp>
        <p:nvSpPr>
          <p:cNvPr id="249" name="Google Shape;249;p27"/>
          <p:cNvSpPr txBox="1"/>
          <p:nvPr/>
        </p:nvSpPr>
        <p:spPr>
          <a:xfrm>
            <a:off x="3808825" y="4604550"/>
            <a:ext cx="4730400" cy="4926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000" b="1">
                <a:solidFill>
                  <a:schemeClr val="dk2"/>
                </a:solidFill>
                <a:latin typeface="Roboto"/>
                <a:ea typeface="Roboto"/>
                <a:cs typeface="Roboto"/>
                <a:sym typeface="Roboto"/>
              </a:rPr>
              <a:t>http://maa.org/membership-categories</a:t>
            </a:r>
            <a:endParaRPr sz="2000" b="1">
              <a:solidFill>
                <a:schemeClr val="dk2"/>
              </a:solidFill>
              <a:latin typeface="Roboto"/>
              <a:ea typeface="Roboto"/>
              <a:cs typeface="Roboto"/>
              <a:sym typeface="Roboto"/>
            </a:endParaRPr>
          </a:p>
        </p:txBody>
      </p:sp>
      <p:sp>
        <p:nvSpPr>
          <p:cNvPr id="250" name="Google Shape;250;p27"/>
          <p:cNvSpPr txBox="1"/>
          <p:nvPr/>
        </p:nvSpPr>
        <p:spPr>
          <a:xfrm>
            <a:off x="979000" y="2050225"/>
            <a:ext cx="3000000" cy="1299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600" b="1">
                <a:solidFill>
                  <a:schemeClr val="dk2"/>
                </a:solidFill>
                <a:latin typeface="Roboto"/>
                <a:ea typeface="Roboto"/>
                <a:cs typeface="Roboto"/>
                <a:sym typeface="Roboto"/>
              </a:rPr>
              <a:t>TRANSITIONAL MEMBERSHIP</a:t>
            </a:r>
            <a:endParaRPr sz="1600" b="1">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Graduating MAA student members can receive a full MAA membership for only $59 per year for their first two years post-graduation.</a:t>
            </a:r>
            <a:endParaRPr sz="1500"/>
          </a:p>
        </p:txBody>
      </p:sp>
      <p:sp>
        <p:nvSpPr>
          <p:cNvPr id="251" name="Google Shape;251;p27"/>
          <p:cNvSpPr txBox="1"/>
          <p:nvPr/>
        </p:nvSpPr>
        <p:spPr>
          <a:xfrm>
            <a:off x="4933650" y="2050225"/>
            <a:ext cx="3484800" cy="1576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600" b="1">
                <a:solidFill>
                  <a:schemeClr val="dk2"/>
                </a:solidFill>
                <a:latin typeface="Roboto"/>
                <a:ea typeface="Roboto"/>
                <a:cs typeface="Roboto"/>
                <a:sym typeface="Roboto"/>
              </a:rPr>
              <a:t>VITAL</a:t>
            </a:r>
            <a:endParaRPr sz="1600" b="1">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Visitors, Instructors, Teaching Assistants, Adjuncts, and Lecturers at Departmental Member institutions can receive a full MAA membership for only $79 per year. Plus VITAL members receive an exclusive discount to MAA MathFest! </a:t>
            </a:r>
            <a:endParaRPr sz="1500"/>
          </a:p>
        </p:txBody>
      </p:sp>
      <p:cxnSp>
        <p:nvCxnSpPr>
          <p:cNvPr id="252" name="Google Shape;252;p27"/>
          <p:cNvCxnSpPr/>
          <p:nvPr/>
        </p:nvCxnSpPr>
        <p:spPr>
          <a:xfrm>
            <a:off x="647125" y="1908800"/>
            <a:ext cx="7831200" cy="0"/>
          </a:xfrm>
          <a:prstGeom prst="straightConnector1">
            <a:avLst/>
          </a:prstGeom>
          <a:noFill/>
          <a:ln w="9525" cap="flat" cmpd="sng">
            <a:solidFill>
              <a:schemeClr val="dk2"/>
            </a:solidFill>
            <a:prstDash val="solid"/>
            <a:round/>
            <a:headEnd type="none" w="med" len="med"/>
            <a:tailEnd type="none" w="med" len="med"/>
          </a:ln>
        </p:spPr>
      </p:cxnSp>
      <p:sp>
        <p:nvSpPr>
          <p:cNvPr id="253" name="Google Shape;253;p27"/>
          <p:cNvSpPr/>
          <p:nvPr/>
        </p:nvSpPr>
        <p:spPr>
          <a:xfrm rot="-8100000">
            <a:off x="675682" y="2115857"/>
            <a:ext cx="137886" cy="137886"/>
          </a:xfrm>
          <a:prstGeom prst="rtTriangle">
            <a:avLst/>
          </a:prstGeom>
          <a:solidFill>
            <a:srgbClr val="00A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rot="-8100000">
            <a:off x="4568057" y="2115857"/>
            <a:ext cx="137886" cy="137886"/>
          </a:xfrm>
          <a:prstGeom prst="rtTriangle">
            <a:avLst/>
          </a:prstGeom>
          <a:solidFill>
            <a:srgbClr val="00A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5" name="Google Shape;255;p27"/>
          <p:cNvCxnSpPr/>
          <p:nvPr/>
        </p:nvCxnSpPr>
        <p:spPr>
          <a:xfrm>
            <a:off x="647125" y="4068150"/>
            <a:ext cx="7831200" cy="0"/>
          </a:xfrm>
          <a:prstGeom prst="straightConnector1">
            <a:avLst/>
          </a:prstGeom>
          <a:noFill/>
          <a:ln w="9525" cap="flat" cmpd="sng">
            <a:solidFill>
              <a:schemeClr val="dk2"/>
            </a:solidFill>
            <a:prstDash val="solid"/>
            <a:round/>
            <a:headEnd type="none" w="med" len="med"/>
            <a:tailEnd type="none" w="med" len="med"/>
          </a:ln>
        </p:spPr>
      </p:cxnSp>
      <p:pic>
        <p:nvPicPr>
          <p:cNvPr id="256" name="Google Shape;256;p27"/>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pic>
        <p:nvPicPr>
          <p:cNvPr id="261" name="Google Shape;261;p28"/>
          <p:cNvPicPr preferRelativeResize="0"/>
          <p:nvPr/>
        </p:nvPicPr>
        <p:blipFill rotWithShape="1">
          <a:blip r:embed="rId3">
            <a:alphaModFix/>
          </a:blip>
          <a:srcRect l="513" t="39916" r="2690" b="18672"/>
          <a:stretch/>
        </p:blipFill>
        <p:spPr>
          <a:xfrm>
            <a:off x="0" y="83400"/>
            <a:ext cx="9144002" cy="5060101"/>
          </a:xfrm>
          <a:prstGeom prst="rect">
            <a:avLst/>
          </a:prstGeom>
          <a:noFill/>
          <a:ln>
            <a:noFill/>
          </a:ln>
        </p:spPr>
      </p:pic>
      <p:sp>
        <p:nvSpPr>
          <p:cNvPr id="262" name="Google Shape;262;p28"/>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Membership Categories</a:t>
            </a:r>
            <a:endParaRPr sz="1600">
              <a:solidFill>
                <a:schemeClr val="dk2"/>
              </a:solidFill>
            </a:endParaRPr>
          </a:p>
        </p:txBody>
      </p:sp>
      <p:sp>
        <p:nvSpPr>
          <p:cNvPr id="263" name="Google Shape;263;p28"/>
          <p:cNvSpPr txBox="1"/>
          <p:nvPr/>
        </p:nvSpPr>
        <p:spPr>
          <a:xfrm>
            <a:off x="647125" y="1506375"/>
            <a:ext cx="4157400" cy="184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200" b="1">
                <a:solidFill>
                  <a:schemeClr val="dk2"/>
                </a:solidFill>
                <a:latin typeface="Roboto"/>
                <a:ea typeface="Roboto"/>
                <a:cs typeface="Roboto"/>
                <a:sym typeface="Roboto"/>
              </a:rPr>
              <a:t>Find the MAA membership that fits you best:</a:t>
            </a:r>
            <a:endParaRPr sz="1100" b="1">
              <a:solidFill>
                <a:schemeClr val="dk2"/>
              </a:solidFill>
              <a:latin typeface="Roboto"/>
              <a:ea typeface="Roboto"/>
              <a:cs typeface="Roboto"/>
              <a:sym typeface="Roboto"/>
            </a:endParaRPr>
          </a:p>
        </p:txBody>
      </p:sp>
      <p:sp>
        <p:nvSpPr>
          <p:cNvPr id="264" name="Google Shape;264;p28"/>
          <p:cNvSpPr txBox="1"/>
          <p:nvPr/>
        </p:nvSpPr>
        <p:spPr>
          <a:xfrm>
            <a:off x="979000" y="2050225"/>
            <a:ext cx="3000000" cy="1299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600" b="1">
                <a:solidFill>
                  <a:schemeClr val="dk2"/>
                </a:solidFill>
                <a:latin typeface="Roboto"/>
                <a:ea typeface="Roboto"/>
                <a:cs typeface="Roboto"/>
                <a:sym typeface="Roboto"/>
              </a:rPr>
              <a:t>LIFE MEMBERSHIP</a:t>
            </a:r>
            <a:endParaRPr sz="1600" b="1">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Simplify your MAA membership with a single payment that provides membership for life. Available now at a special introductory rate.</a:t>
            </a:r>
            <a:endParaRPr sz="1500"/>
          </a:p>
        </p:txBody>
      </p:sp>
      <p:sp>
        <p:nvSpPr>
          <p:cNvPr id="265" name="Google Shape;265;p28"/>
          <p:cNvSpPr txBox="1"/>
          <p:nvPr/>
        </p:nvSpPr>
        <p:spPr>
          <a:xfrm>
            <a:off x="4933650" y="2050225"/>
            <a:ext cx="3484800" cy="1022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600" b="1">
                <a:solidFill>
                  <a:schemeClr val="dk2"/>
                </a:solidFill>
                <a:latin typeface="Roboto"/>
                <a:ea typeface="Roboto"/>
                <a:cs typeface="Roboto"/>
                <a:sym typeface="Roboto"/>
              </a:rPr>
              <a:t>RETIRED</a:t>
            </a:r>
            <a:endParaRPr sz="1600" b="1">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Renew your MAA membership for only $100 a year if you have 25 or more years of MAA membership and are no longer actively employed.</a:t>
            </a:r>
            <a:endParaRPr sz="1500"/>
          </a:p>
        </p:txBody>
      </p:sp>
      <p:cxnSp>
        <p:nvCxnSpPr>
          <p:cNvPr id="266" name="Google Shape;266;p28"/>
          <p:cNvCxnSpPr/>
          <p:nvPr/>
        </p:nvCxnSpPr>
        <p:spPr>
          <a:xfrm>
            <a:off x="647125" y="1908800"/>
            <a:ext cx="7831200" cy="0"/>
          </a:xfrm>
          <a:prstGeom prst="straightConnector1">
            <a:avLst/>
          </a:prstGeom>
          <a:noFill/>
          <a:ln w="9525" cap="flat" cmpd="sng">
            <a:solidFill>
              <a:schemeClr val="dk2"/>
            </a:solidFill>
            <a:prstDash val="solid"/>
            <a:round/>
            <a:headEnd type="none" w="med" len="med"/>
            <a:tailEnd type="none" w="med" len="med"/>
          </a:ln>
        </p:spPr>
      </p:cxnSp>
      <p:sp>
        <p:nvSpPr>
          <p:cNvPr id="267" name="Google Shape;267;p28"/>
          <p:cNvSpPr/>
          <p:nvPr/>
        </p:nvSpPr>
        <p:spPr>
          <a:xfrm rot="-8100000">
            <a:off x="675682" y="2115857"/>
            <a:ext cx="137886" cy="137886"/>
          </a:xfrm>
          <a:prstGeom prst="rtTriangle">
            <a:avLst/>
          </a:prstGeom>
          <a:solidFill>
            <a:srgbClr val="00A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rot="-8100000">
            <a:off x="4568057" y="2115857"/>
            <a:ext cx="137886" cy="137886"/>
          </a:xfrm>
          <a:prstGeom prst="rtTriangle">
            <a:avLst/>
          </a:prstGeom>
          <a:solidFill>
            <a:srgbClr val="00A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9" name="Google Shape;269;p28"/>
          <p:cNvCxnSpPr/>
          <p:nvPr/>
        </p:nvCxnSpPr>
        <p:spPr>
          <a:xfrm>
            <a:off x="647125" y="4068150"/>
            <a:ext cx="7831200" cy="0"/>
          </a:xfrm>
          <a:prstGeom prst="straightConnector1">
            <a:avLst/>
          </a:prstGeom>
          <a:noFill/>
          <a:ln w="9525" cap="flat" cmpd="sng">
            <a:solidFill>
              <a:schemeClr val="dk2"/>
            </a:solidFill>
            <a:prstDash val="solid"/>
            <a:round/>
            <a:headEnd type="none" w="med" len="med"/>
            <a:tailEnd type="none" w="med" len="med"/>
          </a:ln>
        </p:spPr>
      </p:cxnSp>
      <p:sp>
        <p:nvSpPr>
          <p:cNvPr id="270" name="Google Shape;270;p28"/>
          <p:cNvSpPr txBox="1"/>
          <p:nvPr/>
        </p:nvSpPr>
        <p:spPr>
          <a:xfrm>
            <a:off x="3808825" y="4604550"/>
            <a:ext cx="4730400" cy="4926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000" b="1">
                <a:solidFill>
                  <a:schemeClr val="dk2"/>
                </a:solidFill>
                <a:latin typeface="Roboto"/>
                <a:ea typeface="Roboto"/>
                <a:cs typeface="Roboto"/>
                <a:sym typeface="Roboto"/>
              </a:rPr>
              <a:t>http://maa.org/membership-categories</a:t>
            </a:r>
            <a:endParaRPr sz="2000" b="1">
              <a:solidFill>
                <a:schemeClr val="dk2"/>
              </a:solidFill>
              <a:latin typeface="Roboto"/>
              <a:ea typeface="Roboto"/>
              <a:cs typeface="Roboto"/>
              <a:sym typeface="Roboto"/>
            </a:endParaRPr>
          </a:p>
        </p:txBody>
      </p:sp>
      <p:pic>
        <p:nvPicPr>
          <p:cNvPr id="271" name="Google Shape;271;p28"/>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9"/>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sp>
        <p:nvSpPr>
          <p:cNvPr id="277" name="Google Shape;277;p29"/>
          <p:cNvSpPr txBox="1"/>
          <p:nvPr/>
        </p:nvSpPr>
        <p:spPr>
          <a:xfrm>
            <a:off x="777150" y="1265700"/>
            <a:ext cx="4153200" cy="2955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800" b="1">
                <a:solidFill>
                  <a:schemeClr val="dk2"/>
                </a:solidFill>
                <a:latin typeface="Roboto"/>
                <a:ea typeface="Roboto"/>
                <a:cs typeface="Roboto"/>
                <a:sym typeface="Roboto"/>
              </a:rPr>
              <a:t>There are 17 Special Interests Groups of the MAA (SIGMAA) that embody a variety of interests which advance the organization’s mission and offer networking opportunities and access to resources in your field of interest.</a:t>
            </a:r>
            <a:endParaRPr sz="1800" b="1">
              <a:solidFill>
                <a:schemeClr val="dk2"/>
              </a:solidFill>
              <a:latin typeface="Roboto"/>
              <a:ea typeface="Roboto"/>
              <a:cs typeface="Roboto"/>
              <a:sym typeface="Roboto"/>
            </a:endParaRPr>
          </a:p>
          <a:p>
            <a:pPr marL="0" lvl="0" indent="0" algn="l" rtl="0">
              <a:lnSpc>
                <a:spcPct val="150000"/>
              </a:lnSpc>
              <a:spcBef>
                <a:spcPts val="0"/>
              </a:spcBef>
              <a:spcAft>
                <a:spcPts val="0"/>
              </a:spcAft>
              <a:buNone/>
            </a:pPr>
            <a:endParaRPr sz="1800" b="1">
              <a:solidFill>
                <a:schemeClr val="dk2"/>
              </a:solidFill>
              <a:latin typeface="Roboto"/>
              <a:ea typeface="Roboto"/>
              <a:cs typeface="Roboto"/>
              <a:sym typeface="Roboto"/>
            </a:endParaRPr>
          </a:p>
        </p:txBody>
      </p:sp>
      <p:sp>
        <p:nvSpPr>
          <p:cNvPr id="278" name="Google Shape;278;p29"/>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Communities</a:t>
            </a:r>
            <a:endParaRPr sz="1600">
              <a:solidFill>
                <a:schemeClr val="dk2"/>
              </a:solidFill>
            </a:endParaRPr>
          </a:p>
        </p:txBody>
      </p:sp>
      <p:sp>
        <p:nvSpPr>
          <p:cNvPr id="279" name="Google Shape;279;p29"/>
          <p:cNvSpPr txBox="1"/>
          <p:nvPr/>
        </p:nvSpPr>
        <p:spPr>
          <a:xfrm>
            <a:off x="233425" y="535825"/>
            <a:ext cx="3484800" cy="307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000">
                <a:solidFill>
                  <a:schemeClr val="dk2"/>
                </a:solidFill>
                <a:latin typeface="Roboto"/>
                <a:ea typeface="Roboto"/>
                <a:cs typeface="Roboto"/>
                <a:sym typeface="Roboto"/>
              </a:rPr>
              <a:t>Join a SIGMAA</a:t>
            </a:r>
            <a:endParaRPr sz="2000">
              <a:solidFill>
                <a:schemeClr val="dk2"/>
              </a:solidFill>
              <a:latin typeface="Roboto"/>
              <a:ea typeface="Roboto"/>
              <a:cs typeface="Roboto"/>
              <a:sym typeface="Roboto"/>
            </a:endParaRPr>
          </a:p>
        </p:txBody>
      </p:sp>
      <p:sp>
        <p:nvSpPr>
          <p:cNvPr id="280" name="Google Shape;280;p29"/>
          <p:cNvSpPr txBox="1"/>
          <p:nvPr/>
        </p:nvSpPr>
        <p:spPr>
          <a:xfrm>
            <a:off x="1779375" y="4643050"/>
            <a:ext cx="70248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dk2"/>
                </a:solidFill>
                <a:latin typeface="Roboto"/>
                <a:ea typeface="Roboto"/>
                <a:cs typeface="Roboto"/>
                <a:sym typeface="Roboto"/>
              </a:rPr>
              <a:t>For more information, including a full list of groups, visit</a:t>
            </a:r>
            <a:r>
              <a:rPr lang="en" sz="1300" b="1">
                <a:solidFill>
                  <a:schemeClr val="dk1"/>
                </a:solidFill>
                <a:latin typeface="Roboto"/>
                <a:ea typeface="Roboto"/>
                <a:cs typeface="Roboto"/>
                <a:sym typeface="Roboto"/>
              </a:rPr>
              <a:t> </a:t>
            </a:r>
            <a:r>
              <a:rPr lang="en" sz="1500" b="1"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maa.org/member-communities/sigmaas</a:t>
            </a:r>
            <a:endParaRPr sz="1800" b="1">
              <a:latin typeface="Roboto"/>
              <a:ea typeface="Roboto"/>
              <a:cs typeface="Roboto"/>
              <a:sym typeface="Roboto"/>
            </a:endParaRPr>
          </a:p>
        </p:txBody>
      </p:sp>
      <p:sp>
        <p:nvSpPr>
          <p:cNvPr id="281" name="Google Shape;281;p29"/>
          <p:cNvSpPr txBox="1"/>
          <p:nvPr/>
        </p:nvSpPr>
        <p:spPr>
          <a:xfrm>
            <a:off x="5316800" y="1380875"/>
            <a:ext cx="30000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Connect with practitioners and scholars</a:t>
            </a:r>
            <a:endParaRPr sz="1200">
              <a:solidFill>
                <a:schemeClr val="dk2"/>
              </a:solidFill>
              <a:latin typeface="Roboto"/>
              <a:ea typeface="Roboto"/>
              <a:cs typeface="Roboto"/>
              <a:sym typeface="Roboto"/>
            </a:endParaRPr>
          </a:p>
          <a:p>
            <a:pPr marL="457200" lvl="0" indent="-304800" algn="l" rtl="0">
              <a:lnSpc>
                <a:spcPct val="11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Share ideas and perspectives</a:t>
            </a:r>
            <a:endParaRPr sz="1200">
              <a:solidFill>
                <a:schemeClr val="dk2"/>
              </a:solidFill>
              <a:latin typeface="Roboto"/>
              <a:ea typeface="Roboto"/>
              <a:cs typeface="Roboto"/>
              <a:sym typeface="Roboto"/>
            </a:endParaRPr>
          </a:p>
          <a:p>
            <a:pPr marL="457200" lvl="0" indent="-304800" algn="l" rtl="0">
              <a:lnSpc>
                <a:spcPct val="115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Bridge the gap between collegiate mathematics education and high school mathematics</a:t>
            </a:r>
            <a:endParaRPr sz="1200">
              <a:latin typeface="Roboto"/>
              <a:ea typeface="Roboto"/>
              <a:cs typeface="Roboto"/>
              <a:sym typeface="Roboto"/>
            </a:endParaRPr>
          </a:p>
        </p:txBody>
      </p:sp>
      <p:pic>
        <p:nvPicPr>
          <p:cNvPr id="282" name="Google Shape;282;p29"/>
          <p:cNvPicPr preferRelativeResize="0"/>
          <p:nvPr/>
        </p:nvPicPr>
        <p:blipFill>
          <a:blip r:embed="rId5">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0"/>
          <p:cNvSpPr/>
          <p:nvPr/>
        </p:nvSpPr>
        <p:spPr>
          <a:xfrm>
            <a:off x="0" y="57750"/>
            <a:ext cx="9144000" cy="4497600"/>
          </a:xfrm>
          <a:prstGeom prst="rect">
            <a:avLst/>
          </a:prstGeom>
          <a:solidFill>
            <a:srgbClr val="00A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30"/>
          <p:cNvPicPr preferRelativeResize="0"/>
          <p:nvPr/>
        </p:nvPicPr>
        <p:blipFill rotWithShape="1">
          <a:blip r:embed="rId3">
            <a:alphaModFix/>
          </a:blip>
          <a:srcRect t="6967" b="6159"/>
          <a:stretch/>
        </p:blipFill>
        <p:spPr>
          <a:xfrm>
            <a:off x="4472050" y="727013"/>
            <a:ext cx="4276826" cy="3689473"/>
          </a:xfrm>
          <a:prstGeom prst="rect">
            <a:avLst/>
          </a:prstGeom>
          <a:noFill/>
          <a:ln>
            <a:noFill/>
          </a:ln>
        </p:spPr>
      </p:pic>
      <p:sp>
        <p:nvSpPr>
          <p:cNvPr id="289" name="Google Shape;289;p30"/>
          <p:cNvSpPr txBox="1"/>
          <p:nvPr/>
        </p:nvSpPr>
        <p:spPr>
          <a:xfrm>
            <a:off x="667250" y="2641250"/>
            <a:ext cx="3000000" cy="1015800"/>
          </a:xfrm>
          <a:prstGeom prst="rect">
            <a:avLst/>
          </a:prstGeom>
          <a:noFill/>
          <a:ln>
            <a:noFill/>
          </a:ln>
        </p:spPr>
        <p:txBody>
          <a:bodyPr spcFirstLastPara="1" wrap="square" lIns="0" tIns="0" rIns="0" bIns="0" anchor="t" anchorCtr="0">
            <a:spAutoFit/>
          </a:bodyPr>
          <a:lstStyle/>
          <a:p>
            <a:pPr marL="137160" lvl="0" indent="-12192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Keep the conversations going from your experiences at our annual meeting</a:t>
            </a:r>
            <a:endParaRPr sz="1200">
              <a:solidFill>
                <a:schemeClr val="lt1"/>
              </a:solidFill>
              <a:latin typeface="Roboto"/>
              <a:ea typeface="Roboto"/>
              <a:cs typeface="Roboto"/>
              <a:sym typeface="Roboto"/>
            </a:endParaRPr>
          </a:p>
          <a:p>
            <a:pPr marL="137160" lvl="0" indent="-121920" algn="l" rtl="0">
              <a:lnSpc>
                <a:spcPct val="150000"/>
              </a:lnSpc>
              <a:spcBef>
                <a:spcPts val="0"/>
              </a:spcBef>
              <a:spcAft>
                <a:spcPts val="0"/>
              </a:spcAft>
              <a:buClr>
                <a:schemeClr val="lt1"/>
              </a:buClr>
              <a:buSzPts val="1200"/>
              <a:buFont typeface="Roboto"/>
              <a:buChar char="●"/>
            </a:pPr>
            <a:r>
              <a:rPr lang="en" sz="1200">
                <a:solidFill>
                  <a:schemeClr val="lt1"/>
                </a:solidFill>
                <a:latin typeface="Roboto"/>
                <a:ea typeface="Roboto"/>
                <a:cs typeface="Roboto"/>
                <a:sym typeface="Roboto"/>
              </a:rPr>
              <a:t>Follow Section news as we post important announcements in our community</a:t>
            </a:r>
            <a:endParaRPr sz="1200">
              <a:solidFill>
                <a:schemeClr val="lt1"/>
              </a:solidFill>
              <a:latin typeface="Roboto"/>
              <a:ea typeface="Roboto"/>
              <a:cs typeface="Roboto"/>
              <a:sym typeface="Roboto"/>
            </a:endParaRPr>
          </a:p>
        </p:txBody>
      </p:sp>
      <p:sp>
        <p:nvSpPr>
          <p:cNvPr id="290" name="Google Shape;290;p30"/>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lt1"/>
                </a:solidFill>
              </a:rPr>
              <a:t>MAA Connect</a:t>
            </a:r>
            <a:endParaRPr sz="1600">
              <a:solidFill>
                <a:schemeClr val="lt1"/>
              </a:solidFill>
            </a:endParaRPr>
          </a:p>
        </p:txBody>
      </p:sp>
      <p:sp>
        <p:nvSpPr>
          <p:cNvPr id="291" name="Google Shape;291;p30"/>
          <p:cNvSpPr txBox="1"/>
          <p:nvPr/>
        </p:nvSpPr>
        <p:spPr>
          <a:xfrm>
            <a:off x="5764425" y="4607200"/>
            <a:ext cx="3000000" cy="492600"/>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0"/>
              </a:spcBef>
              <a:spcAft>
                <a:spcPts val="0"/>
              </a:spcAft>
              <a:buNone/>
            </a:pPr>
            <a:r>
              <a:rPr lang="en" sz="2000" b="1">
                <a:solidFill>
                  <a:schemeClr val="dk2"/>
                </a:solidFill>
                <a:latin typeface="Roboto"/>
                <a:ea typeface="Roboto"/>
                <a:cs typeface="Roboto"/>
                <a:sym typeface="Roboto"/>
              </a:rPr>
              <a:t>maa.org/connect</a:t>
            </a:r>
            <a:endParaRPr sz="2000" b="1">
              <a:solidFill>
                <a:schemeClr val="dk2"/>
              </a:solidFill>
              <a:latin typeface="Roboto"/>
              <a:ea typeface="Roboto"/>
              <a:cs typeface="Roboto"/>
              <a:sym typeface="Roboto"/>
            </a:endParaRPr>
          </a:p>
        </p:txBody>
      </p:sp>
      <p:sp>
        <p:nvSpPr>
          <p:cNvPr id="292" name="Google Shape;292;p30"/>
          <p:cNvSpPr txBox="1"/>
          <p:nvPr/>
        </p:nvSpPr>
        <p:spPr>
          <a:xfrm>
            <a:off x="667250" y="1501325"/>
            <a:ext cx="3484800" cy="1015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000" b="1">
                <a:solidFill>
                  <a:schemeClr val="lt1"/>
                </a:solidFill>
                <a:latin typeface="Roboto"/>
                <a:ea typeface="Roboto"/>
                <a:cs typeface="Roboto"/>
                <a:sym typeface="Roboto"/>
              </a:rPr>
              <a:t>Stay involved with our Section through our dedicated community on MAA Connect.</a:t>
            </a:r>
            <a:endParaRPr sz="2300" b="1">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1"/>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sp>
        <p:nvSpPr>
          <p:cNvPr id="298" name="Google Shape;298;p31"/>
          <p:cNvSpPr txBox="1"/>
          <p:nvPr/>
        </p:nvSpPr>
        <p:spPr>
          <a:xfrm>
            <a:off x="925950" y="1505475"/>
            <a:ext cx="2916900" cy="181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200" b="1">
                <a:solidFill>
                  <a:schemeClr val="dk2"/>
                </a:solidFill>
                <a:latin typeface="Roboto"/>
                <a:ea typeface="Roboto"/>
                <a:cs typeface="Roboto"/>
                <a:sym typeface="Roboto"/>
              </a:rPr>
              <a:t>More Ways to Engage on MAA Connect</a:t>
            </a:r>
            <a:endParaRPr sz="3200" b="1">
              <a:solidFill>
                <a:schemeClr val="dk2"/>
              </a:solidFill>
              <a:latin typeface="Roboto"/>
              <a:ea typeface="Roboto"/>
              <a:cs typeface="Roboto"/>
              <a:sym typeface="Roboto"/>
            </a:endParaRPr>
          </a:p>
        </p:txBody>
      </p:sp>
      <p:sp>
        <p:nvSpPr>
          <p:cNvPr id="299" name="Google Shape;299;p31"/>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MAA Connect</a:t>
            </a:r>
            <a:endParaRPr sz="1600">
              <a:solidFill>
                <a:schemeClr val="dk2"/>
              </a:solidFill>
            </a:endParaRPr>
          </a:p>
        </p:txBody>
      </p:sp>
      <p:sp>
        <p:nvSpPr>
          <p:cNvPr id="300" name="Google Shape;300;p31"/>
          <p:cNvSpPr txBox="1"/>
          <p:nvPr/>
        </p:nvSpPr>
        <p:spPr>
          <a:xfrm>
            <a:off x="5764425" y="4607200"/>
            <a:ext cx="3000000" cy="492600"/>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0"/>
              </a:spcBef>
              <a:spcAft>
                <a:spcPts val="0"/>
              </a:spcAft>
              <a:buNone/>
            </a:pPr>
            <a:r>
              <a:rPr lang="en" sz="2000" b="1">
                <a:solidFill>
                  <a:schemeClr val="dk2"/>
                </a:solidFill>
                <a:latin typeface="Roboto"/>
                <a:ea typeface="Roboto"/>
                <a:cs typeface="Roboto"/>
                <a:sym typeface="Roboto"/>
              </a:rPr>
              <a:t>maa.org/connect</a:t>
            </a:r>
            <a:endParaRPr sz="2000" b="1">
              <a:solidFill>
                <a:schemeClr val="dk2"/>
              </a:solidFill>
              <a:latin typeface="Roboto"/>
              <a:ea typeface="Roboto"/>
              <a:cs typeface="Roboto"/>
              <a:sym typeface="Roboto"/>
            </a:endParaRPr>
          </a:p>
        </p:txBody>
      </p:sp>
      <p:sp>
        <p:nvSpPr>
          <p:cNvPr id="301" name="Google Shape;301;p31"/>
          <p:cNvSpPr txBox="1"/>
          <p:nvPr/>
        </p:nvSpPr>
        <p:spPr>
          <a:xfrm>
            <a:off x="2886325" y="4676500"/>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chemeClr val="dk2"/>
                </a:solidFill>
                <a:latin typeface="Roboto"/>
                <a:ea typeface="Roboto"/>
                <a:cs typeface="Roboto"/>
                <a:sym typeface="Roboto"/>
              </a:rPr>
              <a:t>Questions? Contact </a:t>
            </a:r>
            <a:r>
              <a:rPr lang="en" sz="1100" b="1">
                <a:solidFill>
                  <a:schemeClr val="dk2"/>
                </a:solidFill>
                <a:latin typeface="Roboto"/>
                <a:ea typeface="Roboto"/>
                <a:cs typeface="Roboto"/>
                <a:sym typeface="Roboto"/>
              </a:rPr>
              <a:t>communities@maa.org</a:t>
            </a:r>
            <a:endParaRPr sz="1100" b="1">
              <a:solidFill>
                <a:schemeClr val="dk2"/>
              </a:solidFill>
              <a:latin typeface="Roboto"/>
              <a:ea typeface="Roboto"/>
              <a:cs typeface="Roboto"/>
              <a:sym typeface="Roboto"/>
            </a:endParaRPr>
          </a:p>
        </p:txBody>
      </p:sp>
      <p:sp>
        <p:nvSpPr>
          <p:cNvPr id="302" name="Google Shape;302;p31"/>
          <p:cNvSpPr txBox="1"/>
          <p:nvPr/>
        </p:nvSpPr>
        <p:spPr>
          <a:xfrm>
            <a:off x="4260750" y="1671450"/>
            <a:ext cx="4216800" cy="1569900"/>
          </a:xfrm>
          <a:prstGeom prst="rect">
            <a:avLst/>
          </a:prstGeom>
          <a:noFill/>
          <a:ln>
            <a:noFill/>
          </a:ln>
        </p:spPr>
        <p:txBody>
          <a:bodyPr spcFirstLastPara="1" wrap="square" lIns="0" tIns="0" rIns="0" bIns="0" anchor="t" anchorCtr="0">
            <a:spAutoFit/>
          </a:bodyPr>
          <a:lstStyle/>
          <a:p>
            <a:pPr marL="228600" lvl="0" indent="-213359" algn="l" rtl="0">
              <a:lnSpc>
                <a:spcPct val="150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Private communities for each SIGMAA for discussions relevant to your areas of interest and expertise</a:t>
            </a:r>
            <a:endParaRPr sz="1200">
              <a:solidFill>
                <a:schemeClr val="dk2"/>
              </a:solidFill>
              <a:latin typeface="Roboto"/>
              <a:ea typeface="Roboto"/>
              <a:cs typeface="Roboto"/>
              <a:sym typeface="Roboto"/>
            </a:endParaRPr>
          </a:p>
          <a:p>
            <a:pPr marL="228600" lvl="0" indent="-213359" algn="l" rtl="0">
              <a:lnSpc>
                <a:spcPct val="150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An all MAA Member Community where you can ask questions and share your own experiences with your peers</a:t>
            </a:r>
            <a:endParaRPr sz="1200">
              <a:solidFill>
                <a:schemeClr val="dk2"/>
              </a:solidFill>
              <a:latin typeface="Roboto"/>
              <a:ea typeface="Roboto"/>
              <a:cs typeface="Roboto"/>
              <a:sym typeface="Roboto"/>
            </a:endParaRPr>
          </a:p>
          <a:p>
            <a:pPr marL="228600" lvl="0" indent="-213359" algn="l" rtl="0">
              <a:lnSpc>
                <a:spcPct val="150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Connect with any member - anywhere, at any time!</a:t>
            </a:r>
            <a:endParaRPr sz="1200">
              <a:solidFill>
                <a:schemeClr val="dk2"/>
              </a:solidFill>
              <a:latin typeface="Roboto"/>
              <a:ea typeface="Roboto"/>
              <a:cs typeface="Roboto"/>
              <a:sym typeface="Roboto"/>
            </a:endParaRPr>
          </a:p>
          <a:p>
            <a:pPr marL="228600" lvl="0" indent="-213359" algn="l" rtl="0">
              <a:lnSpc>
                <a:spcPct val="150000"/>
              </a:lnSpc>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And so much more!</a:t>
            </a:r>
            <a:endParaRPr sz="1500"/>
          </a:p>
        </p:txBody>
      </p:sp>
      <p:pic>
        <p:nvPicPr>
          <p:cNvPr id="303" name="Google Shape;303;p31"/>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2"/>
          <p:cNvPicPr preferRelativeResize="0"/>
          <p:nvPr/>
        </p:nvPicPr>
        <p:blipFill rotWithShape="1">
          <a:blip r:embed="rId3">
            <a:alphaModFix/>
          </a:blip>
          <a:srcRect l="460" t="34004" r="-459" b="23221"/>
          <a:stretch/>
        </p:blipFill>
        <p:spPr>
          <a:xfrm>
            <a:off x="0" y="83400"/>
            <a:ext cx="9144002" cy="5060101"/>
          </a:xfrm>
          <a:prstGeom prst="rect">
            <a:avLst/>
          </a:prstGeom>
          <a:noFill/>
          <a:ln>
            <a:noFill/>
          </a:ln>
        </p:spPr>
      </p:pic>
      <p:sp>
        <p:nvSpPr>
          <p:cNvPr id="309" name="Google Shape;309;p32"/>
          <p:cNvSpPr txBox="1">
            <a:spLocks noGrp="1"/>
          </p:cNvSpPr>
          <p:nvPr>
            <p:ph type="body" idx="1"/>
          </p:nvPr>
        </p:nvSpPr>
        <p:spPr>
          <a:xfrm>
            <a:off x="233425" y="994650"/>
            <a:ext cx="8229600" cy="8207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360"/>
              </a:spcBef>
              <a:spcAft>
                <a:spcPts val="0"/>
              </a:spcAft>
              <a:buNone/>
            </a:pPr>
            <a:r>
              <a:rPr lang="en" b="1" dirty="0">
                <a:solidFill>
                  <a:schemeClr val="dk2"/>
                </a:solidFill>
                <a:latin typeface="Roboto"/>
                <a:ea typeface="Roboto"/>
                <a:cs typeface="Roboto"/>
                <a:sym typeface="Roboto"/>
              </a:rPr>
              <a:t>Section initiatives</a:t>
            </a:r>
            <a:endParaRPr sz="1800" b="1" i="0" u="none" strike="noStrike" cap="none" dirty="0">
              <a:solidFill>
                <a:schemeClr val="dk2"/>
              </a:solidFill>
              <a:latin typeface="Roboto"/>
              <a:ea typeface="Roboto"/>
              <a:cs typeface="Roboto"/>
              <a:sym typeface="Roboto"/>
            </a:endParaRPr>
          </a:p>
          <a:p>
            <a:pPr lvl="1">
              <a:spcBef>
                <a:spcPts val="0"/>
              </a:spcBef>
              <a:buClr>
                <a:schemeClr val="dk2"/>
              </a:buClr>
              <a:buFont typeface="Roboto"/>
              <a:buChar char="•"/>
            </a:pPr>
            <a:r>
              <a:rPr lang="en-US" dirty="0">
                <a:solidFill>
                  <a:schemeClr val="dk2"/>
                </a:solidFill>
                <a:latin typeface="Roboto"/>
                <a:ea typeface="Roboto"/>
                <a:cs typeface="Roboto"/>
                <a:sym typeface="Roboto"/>
              </a:rPr>
              <a:t>Allegheny Mountain Section </a:t>
            </a:r>
            <a:r>
              <a:rPr lang="en-US" sz="1500" i="0" u="none" strike="noStrike" cap="none" dirty="0" err="1">
                <a:solidFill>
                  <a:schemeClr val="dk2"/>
                </a:solidFill>
                <a:latin typeface="Roboto"/>
                <a:ea typeface="Roboto"/>
                <a:cs typeface="Roboto"/>
                <a:sym typeface="Roboto"/>
              </a:rPr>
              <a:t>NExT</a:t>
            </a:r>
            <a:endParaRPr lang="en-US" dirty="0">
              <a:solidFill>
                <a:schemeClr val="dk2"/>
              </a:solidFill>
              <a:latin typeface="Roboto"/>
              <a:ea typeface="Roboto"/>
              <a:cs typeface="Roboto"/>
              <a:sym typeface="Roboto"/>
            </a:endParaRPr>
          </a:p>
          <a:p>
            <a:pPr marL="914400" marR="0" lvl="1" indent="-323850" algn="l" rtl="0">
              <a:lnSpc>
                <a:spcPct val="100000"/>
              </a:lnSpc>
              <a:spcBef>
                <a:spcPts val="0"/>
              </a:spcBef>
              <a:spcAft>
                <a:spcPts val="0"/>
              </a:spcAft>
              <a:buClr>
                <a:schemeClr val="dk2"/>
              </a:buClr>
              <a:buSzPts val="1500"/>
              <a:buFont typeface="Roboto"/>
              <a:buChar char="•"/>
            </a:pPr>
            <a:r>
              <a:rPr lang="en-US" sz="1500" i="0" u="none" strike="noStrike" cap="none" dirty="0">
                <a:solidFill>
                  <a:schemeClr val="dk2"/>
                </a:solidFill>
                <a:latin typeface="Roboto"/>
                <a:ea typeface="Roboto"/>
                <a:cs typeface="Roboto"/>
                <a:sym typeface="Roboto"/>
              </a:rPr>
              <a:t>Allegheny Mountain Colloquiu</a:t>
            </a:r>
            <a:r>
              <a:rPr lang="en-US" dirty="0">
                <a:solidFill>
                  <a:schemeClr val="dk2"/>
                </a:solidFill>
                <a:latin typeface="Roboto"/>
                <a:ea typeface="Roboto"/>
                <a:cs typeface="Roboto"/>
                <a:sym typeface="Roboto"/>
              </a:rPr>
              <a:t>m Series-virtual talks at the undergraduate level</a:t>
            </a:r>
            <a:endParaRPr lang="en" sz="1500" i="0" u="none" strike="noStrike" cap="none" dirty="0">
              <a:solidFill>
                <a:schemeClr val="dk2"/>
              </a:solidFill>
              <a:latin typeface="Roboto"/>
              <a:ea typeface="Roboto"/>
              <a:cs typeface="Roboto"/>
              <a:sym typeface="Roboto"/>
            </a:endParaRPr>
          </a:p>
        </p:txBody>
      </p:sp>
      <p:sp>
        <p:nvSpPr>
          <p:cNvPr id="310" name="Google Shape;310;p32"/>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In Our MAA Section</a:t>
            </a:r>
            <a:endParaRPr sz="1600">
              <a:solidFill>
                <a:schemeClr val="dk2"/>
              </a:solidFill>
            </a:endParaRPr>
          </a:p>
        </p:txBody>
      </p:sp>
      <p:pic>
        <p:nvPicPr>
          <p:cNvPr id="311" name="Google Shape;311;p32"/>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3"/>
          <p:cNvPicPr preferRelativeResize="0"/>
          <p:nvPr/>
        </p:nvPicPr>
        <p:blipFill rotWithShape="1">
          <a:blip r:embed="rId3">
            <a:alphaModFix/>
          </a:blip>
          <a:srcRect t="724"/>
          <a:stretch/>
        </p:blipFill>
        <p:spPr>
          <a:xfrm>
            <a:off x="-20040" y="74150"/>
            <a:ext cx="9210389" cy="5143500"/>
          </a:xfrm>
          <a:prstGeom prst="rect">
            <a:avLst/>
          </a:prstGeom>
          <a:noFill/>
          <a:ln>
            <a:noFill/>
          </a:ln>
        </p:spPr>
      </p:pic>
      <p:sp>
        <p:nvSpPr>
          <p:cNvPr id="317" name="Google Shape;317;p33"/>
          <p:cNvSpPr txBox="1">
            <a:spLocks noGrp="1"/>
          </p:cNvSpPr>
          <p:nvPr>
            <p:ph type="body" idx="1"/>
          </p:nvPr>
        </p:nvSpPr>
        <p:spPr>
          <a:xfrm>
            <a:off x="233425" y="994650"/>
            <a:ext cx="8229600" cy="60529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360"/>
              </a:spcBef>
              <a:spcAft>
                <a:spcPts val="0"/>
              </a:spcAft>
              <a:buNone/>
            </a:pPr>
            <a:r>
              <a:rPr lang="en" sz="1800" b="1" dirty="0">
                <a:solidFill>
                  <a:schemeClr val="dk2"/>
                </a:solidFill>
                <a:latin typeface="Roboto"/>
                <a:ea typeface="Roboto"/>
                <a:cs typeface="Roboto"/>
                <a:sym typeface="Roboto"/>
              </a:rPr>
              <a:t>Fall Section </a:t>
            </a:r>
            <a:r>
              <a:rPr lang="en" sz="1800" b="1" dirty="0" err="1">
                <a:solidFill>
                  <a:schemeClr val="dk2"/>
                </a:solidFill>
                <a:latin typeface="Roboto"/>
                <a:ea typeface="Roboto"/>
                <a:cs typeface="Roboto"/>
                <a:sym typeface="Roboto"/>
              </a:rPr>
              <a:t>NExT</a:t>
            </a:r>
            <a:r>
              <a:rPr lang="en" sz="1800" b="1" dirty="0">
                <a:solidFill>
                  <a:schemeClr val="dk2"/>
                </a:solidFill>
                <a:latin typeface="Roboto"/>
                <a:ea typeface="Roboto"/>
                <a:cs typeface="Roboto"/>
                <a:sym typeface="Roboto"/>
              </a:rPr>
              <a:t> workshop is in October and the Spring Section Meeting and Spring Section </a:t>
            </a:r>
            <a:r>
              <a:rPr lang="en" sz="1800" b="1" dirty="0" err="1">
                <a:solidFill>
                  <a:schemeClr val="dk2"/>
                </a:solidFill>
                <a:latin typeface="Roboto"/>
                <a:ea typeface="Roboto"/>
                <a:cs typeface="Roboto"/>
                <a:sym typeface="Roboto"/>
              </a:rPr>
              <a:t>NExT</a:t>
            </a:r>
            <a:r>
              <a:rPr lang="en" sz="1800" b="1" dirty="0">
                <a:solidFill>
                  <a:schemeClr val="dk2"/>
                </a:solidFill>
                <a:latin typeface="Roboto"/>
                <a:ea typeface="Roboto"/>
                <a:cs typeface="Roboto"/>
                <a:sym typeface="Roboto"/>
              </a:rPr>
              <a:t> workshop will be at Edinboro University in April</a:t>
            </a:r>
            <a:endParaRPr sz="1500" i="0" u="none" strike="noStrike" cap="none" dirty="0">
              <a:solidFill>
                <a:schemeClr val="dk2"/>
              </a:solidFill>
              <a:latin typeface="Roboto"/>
              <a:ea typeface="Roboto"/>
              <a:cs typeface="Roboto"/>
              <a:sym typeface="Roboto"/>
            </a:endParaRPr>
          </a:p>
        </p:txBody>
      </p:sp>
      <p:sp>
        <p:nvSpPr>
          <p:cNvPr id="318" name="Google Shape;318;p33"/>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In Our MAA Section</a:t>
            </a:r>
            <a:endParaRPr sz="1600">
              <a:solidFill>
                <a:schemeClr val="dk2"/>
              </a:solidFill>
            </a:endParaRPr>
          </a:p>
        </p:txBody>
      </p:sp>
      <p:pic>
        <p:nvPicPr>
          <p:cNvPr id="319" name="Google Shape;319;p33"/>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4"/>
          <p:cNvPicPr preferRelativeResize="0"/>
          <p:nvPr/>
        </p:nvPicPr>
        <p:blipFill rotWithShape="1">
          <a:blip r:embed="rId3">
            <a:alphaModFix/>
          </a:blip>
          <a:srcRect t="724"/>
          <a:stretch/>
        </p:blipFill>
        <p:spPr>
          <a:xfrm>
            <a:off x="-20040" y="74150"/>
            <a:ext cx="9210389" cy="5143500"/>
          </a:xfrm>
          <a:prstGeom prst="rect">
            <a:avLst/>
          </a:prstGeom>
          <a:noFill/>
          <a:ln>
            <a:noFill/>
          </a:ln>
        </p:spPr>
      </p:pic>
      <p:sp>
        <p:nvSpPr>
          <p:cNvPr id="325" name="Google Shape;325;p34"/>
          <p:cNvSpPr txBox="1">
            <a:spLocks noGrp="1"/>
          </p:cNvSpPr>
          <p:nvPr>
            <p:ph type="body" idx="1"/>
          </p:nvPr>
        </p:nvSpPr>
        <p:spPr>
          <a:xfrm>
            <a:off x="233425" y="994650"/>
            <a:ext cx="8229600" cy="60529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360"/>
              </a:spcBef>
              <a:spcAft>
                <a:spcPts val="0"/>
              </a:spcAft>
              <a:buNone/>
            </a:pPr>
            <a:r>
              <a:rPr lang="en" sz="1800" i="0" u="none" strike="noStrike" cap="none" dirty="0">
                <a:solidFill>
                  <a:schemeClr val="dk2"/>
                </a:solidFill>
                <a:latin typeface="Roboto"/>
                <a:ea typeface="Roboto"/>
                <a:cs typeface="Roboto"/>
                <a:sym typeface="Roboto"/>
              </a:rPr>
              <a:t>The deadline for our Section </a:t>
            </a:r>
            <a:r>
              <a:rPr lang="en" sz="1800" b="1" i="0" u="none" strike="noStrike" cap="none" dirty="0">
                <a:solidFill>
                  <a:schemeClr val="dk2"/>
                </a:solidFill>
                <a:latin typeface="Roboto"/>
                <a:ea typeface="Roboto"/>
                <a:cs typeface="Roboto"/>
                <a:sym typeface="Roboto"/>
              </a:rPr>
              <a:t>teaching/service/mentoring award nominations</a:t>
            </a:r>
            <a:r>
              <a:rPr lang="en" sz="1800" i="0" u="none" strike="noStrike" cap="none" dirty="0">
                <a:solidFill>
                  <a:schemeClr val="dk2"/>
                </a:solidFill>
                <a:latin typeface="Roboto"/>
                <a:ea typeface="Roboto"/>
                <a:cs typeface="Roboto"/>
                <a:sym typeface="Roboto"/>
              </a:rPr>
              <a:t> is </a:t>
            </a:r>
            <a:r>
              <a:rPr lang="en" sz="1800" dirty="0">
                <a:solidFill>
                  <a:schemeClr val="dk2"/>
                </a:solidFill>
                <a:latin typeface="Roboto"/>
                <a:ea typeface="Roboto"/>
                <a:cs typeface="Roboto"/>
                <a:sym typeface="Roboto"/>
              </a:rPr>
              <a:t>in January</a:t>
            </a:r>
            <a:r>
              <a:rPr lang="en" sz="1800" i="0" u="none" strike="noStrike" cap="none" dirty="0">
                <a:solidFill>
                  <a:schemeClr val="dk2"/>
                </a:solidFill>
                <a:latin typeface="Roboto"/>
                <a:ea typeface="Roboto"/>
                <a:cs typeface="Roboto"/>
                <a:sym typeface="Roboto"/>
              </a:rPr>
              <a:t>.</a:t>
            </a:r>
            <a:endParaRPr sz="1500" i="0" u="none" strike="noStrike" cap="none" dirty="0">
              <a:solidFill>
                <a:schemeClr val="dk2"/>
              </a:solidFill>
              <a:latin typeface="Roboto"/>
              <a:ea typeface="Roboto"/>
              <a:cs typeface="Roboto"/>
              <a:sym typeface="Roboto"/>
            </a:endParaRPr>
          </a:p>
        </p:txBody>
      </p:sp>
      <p:sp>
        <p:nvSpPr>
          <p:cNvPr id="326" name="Google Shape;326;p34"/>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In Our MAA Section</a:t>
            </a:r>
            <a:endParaRPr sz="1600">
              <a:solidFill>
                <a:schemeClr val="dk2"/>
              </a:solidFill>
            </a:endParaRPr>
          </a:p>
        </p:txBody>
      </p:sp>
      <p:sp>
        <p:nvSpPr>
          <p:cNvPr id="327" name="Google Shape;327;p34"/>
          <p:cNvSpPr txBox="1">
            <a:spLocks noGrp="1"/>
          </p:cNvSpPr>
          <p:nvPr>
            <p:ph type="body" idx="1"/>
          </p:nvPr>
        </p:nvSpPr>
        <p:spPr>
          <a:xfrm>
            <a:off x="233425" y="1694775"/>
            <a:ext cx="8229600" cy="51296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360"/>
              </a:spcBef>
              <a:spcAft>
                <a:spcPts val="0"/>
              </a:spcAft>
              <a:buNone/>
            </a:pPr>
            <a:r>
              <a:rPr lang="en-US" sz="1500" i="0" u="none" strike="noStrike" cap="none" dirty="0">
                <a:solidFill>
                  <a:schemeClr val="dk2"/>
                </a:solidFill>
                <a:latin typeface="Roboto"/>
                <a:ea typeface="Roboto"/>
                <a:cs typeface="Roboto"/>
                <a:sym typeface="Roboto"/>
              </a:rPr>
              <a:t>We are always looking for nominations for awards and for officer positions. We also seek people willing to serve on the committees for awards and the nominating committee.</a:t>
            </a:r>
            <a:endParaRPr sz="1500" i="0" u="none" strike="noStrike" cap="none" dirty="0">
              <a:solidFill>
                <a:schemeClr val="dk2"/>
              </a:solidFill>
              <a:latin typeface="Roboto"/>
              <a:ea typeface="Roboto"/>
              <a:cs typeface="Roboto"/>
              <a:sym typeface="Roboto"/>
            </a:endParaRPr>
          </a:p>
        </p:txBody>
      </p:sp>
      <p:pic>
        <p:nvPicPr>
          <p:cNvPr id="328" name="Google Shape;328;p34"/>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99D6"/>
        </a:solidFill>
        <a:effectLst/>
      </p:bgPr>
    </p:bg>
    <p:spTree>
      <p:nvGrpSpPr>
        <p:cNvPr id="1" name="Shape 332"/>
        <p:cNvGrpSpPr/>
        <p:nvPr/>
      </p:nvGrpSpPr>
      <p:grpSpPr>
        <a:xfrm>
          <a:off x="0" y="0"/>
          <a:ext cx="0" cy="0"/>
          <a:chOff x="0" y="0"/>
          <a:chExt cx="0" cy="0"/>
        </a:xfrm>
      </p:grpSpPr>
      <p:pic>
        <p:nvPicPr>
          <p:cNvPr id="333" name="Google Shape;333;p35"/>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sp>
        <p:nvSpPr>
          <p:cNvPr id="334" name="Google Shape;334;p35"/>
          <p:cNvSpPr txBox="1">
            <a:spLocks noGrp="1"/>
          </p:cNvSpPr>
          <p:nvPr>
            <p:ph type="body" idx="1"/>
          </p:nvPr>
        </p:nvSpPr>
        <p:spPr>
          <a:xfrm>
            <a:off x="797600" y="1950550"/>
            <a:ext cx="4827900" cy="2095500"/>
          </a:xfrm>
          <a:prstGeom prst="rect">
            <a:avLst/>
          </a:prstGeom>
          <a:noFill/>
          <a:ln>
            <a:noFill/>
          </a:ln>
        </p:spPr>
        <p:txBody>
          <a:bodyPr spcFirstLastPara="1" wrap="square" lIns="0" tIns="0" rIns="0" bIns="0" anchor="t" anchorCtr="0">
            <a:spAutoFit/>
          </a:bodyPr>
          <a:lstStyle/>
          <a:p>
            <a:pPr marL="0" lvl="0" indent="0" algn="l" rtl="0">
              <a:lnSpc>
                <a:spcPct val="138000"/>
              </a:lnSpc>
              <a:spcBef>
                <a:spcPts val="0"/>
              </a:spcBef>
              <a:spcAft>
                <a:spcPts val="0"/>
              </a:spcAft>
              <a:buClr>
                <a:schemeClr val="dk1"/>
              </a:buClr>
              <a:buSzPts val="1100"/>
              <a:buFont typeface="Arial"/>
              <a:buNone/>
            </a:pPr>
            <a:r>
              <a:rPr lang="en" sz="1200">
                <a:solidFill>
                  <a:schemeClr val="dk2"/>
                </a:solidFill>
                <a:latin typeface="Roboto"/>
                <a:ea typeface="Roboto"/>
                <a:cs typeface="Roboto"/>
                <a:sym typeface="Roboto"/>
              </a:rPr>
              <a:t>Learn more about hosting the American Mathematics Competition (AMC) during the 2022-23 school year! With the new changes to the AMC, hosting the competition is even easier than before. To host the AMC, you need to follow 3 simple steps: </a:t>
            </a:r>
            <a:endParaRPr sz="1200">
              <a:solidFill>
                <a:schemeClr val="dk2"/>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200">
              <a:solidFill>
                <a:schemeClr val="dk2"/>
              </a:solidFill>
              <a:latin typeface="Roboto"/>
              <a:ea typeface="Roboto"/>
              <a:cs typeface="Roboto"/>
              <a:sym typeface="Roboto"/>
            </a:endParaRPr>
          </a:p>
          <a:p>
            <a:pPr marL="320040" lvl="0" indent="-245110" algn="l" rtl="0">
              <a:lnSpc>
                <a:spcPct val="115000"/>
              </a:lnSpc>
              <a:spcBef>
                <a:spcPts val="0"/>
              </a:spcBef>
              <a:spcAft>
                <a:spcPts val="0"/>
              </a:spcAft>
              <a:buClr>
                <a:schemeClr val="dk2"/>
              </a:buClr>
              <a:buSzPts val="1700"/>
              <a:buFont typeface="Roboto"/>
              <a:buAutoNum type="arabicPeriod"/>
            </a:pPr>
            <a:r>
              <a:rPr lang="en" sz="1700" b="1">
                <a:solidFill>
                  <a:schemeClr val="dk2"/>
                </a:solidFill>
                <a:latin typeface="Roboto"/>
                <a:ea typeface="Roboto"/>
                <a:cs typeface="Roboto"/>
                <a:sym typeface="Roboto"/>
              </a:rPr>
              <a:t>Register for the AMC</a:t>
            </a:r>
            <a:endParaRPr sz="1700" b="1">
              <a:solidFill>
                <a:schemeClr val="dk2"/>
              </a:solidFill>
              <a:latin typeface="Roboto"/>
              <a:ea typeface="Roboto"/>
              <a:cs typeface="Roboto"/>
              <a:sym typeface="Roboto"/>
            </a:endParaRPr>
          </a:p>
          <a:p>
            <a:pPr marL="320040" lvl="0" indent="-245110" algn="l" rtl="0">
              <a:lnSpc>
                <a:spcPct val="115000"/>
              </a:lnSpc>
              <a:spcBef>
                <a:spcPts val="0"/>
              </a:spcBef>
              <a:spcAft>
                <a:spcPts val="0"/>
              </a:spcAft>
              <a:buClr>
                <a:schemeClr val="dk2"/>
              </a:buClr>
              <a:buSzPts val="1700"/>
              <a:buFont typeface="Roboto"/>
              <a:buAutoNum type="arabicPeriod"/>
            </a:pPr>
            <a:r>
              <a:rPr lang="en" sz="1700" b="1">
                <a:solidFill>
                  <a:schemeClr val="dk2"/>
                </a:solidFill>
                <a:latin typeface="Roboto"/>
                <a:ea typeface="Roboto"/>
                <a:cs typeface="Roboto"/>
                <a:sym typeface="Roboto"/>
              </a:rPr>
              <a:t>Practice past AMC problems with students</a:t>
            </a:r>
            <a:endParaRPr sz="1700" b="1">
              <a:solidFill>
                <a:schemeClr val="dk2"/>
              </a:solidFill>
              <a:latin typeface="Roboto"/>
              <a:ea typeface="Roboto"/>
              <a:cs typeface="Roboto"/>
              <a:sym typeface="Roboto"/>
            </a:endParaRPr>
          </a:p>
          <a:p>
            <a:pPr marL="320040" lvl="0" indent="-245110" algn="l" rtl="0">
              <a:lnSpc>
                <a:spcPct val="115000"/>
              </a:lnSpc>
              <a:spcBef>
                <a:spcPts val="0"/>
              </a:spcBef>
              <a:spcAft>
                <a:spcPts val="0"/>
              </a:spcAft>
              <a:buClr>
                <a:schemeClr val="dk2"/>
              </a:buClr>
              <a:buSzPts val="1700"/>
              <a:buFont typeface="Roboto"/>
              <a:buAutoNum type="arabicPeriod"/>
            </a:pPr>
            <a:r>
              <a:rPr lang="en" sz="1700" b="1">
                <a:solidFill>
                  <a:schemeClr val="dk2"/>
                </a:solidFill>
                <a:latin typeface="Roboto"/>
                <a:ea typeface="Roboto"/>
                <a:cs typeface="Roboto"/>
                <a:sym typeface="Roboto"/>
              </a:rPr>
              <a:t>Administer the competition </a:t>
            </a:r>
            <a:endParaRPr sz="2400" b="1">
              <a:solidFill>
                <a:schemeClr val="dk2"/>
              </a:solidFill>
              <a:latin typeface="Roboto"/>
              <a:ea typeface="Roboto"/>
              <a:cs typeface="Roboto"/>
              <a:sym typeface="Roboto"/>
            </a:endParaRPr>
          </a:p>
        </p:txBody>
      </p:sp>
      <p:pic>
        <p:nvPicPr>
          <p:cNvPr id="335" name="Google Shape;335;p35"/>
          <p:cNvPicPr preferRelativeResize="0"/>
          <p:nvPr/>
        </p:nvPicPr>
        <p:blipFill rotWithShape="1">
          <a:blip r:embed="rId4">
            <a:alphaModFix/>
          </a:blip>
          <a:srcRect t="19546" b="19540"/>
          <a:stretch/>
        </p:blipFill>
        <p:spPr>
          <a:xfrm>
            <a:off x="741425" y="702525"/>
            <a:ext cx="3849274" cy="937849"/>
          </a:xfrm>
          <a:prstGeom prst="rect">
            <a:avLst/>
          </a:prstGeom>
          <a:noFill/>
          <a:ln>
            <a:noFill/>
          </a:ln>
        </p:spPr>
      </p:pic>
      <p:sp>
        <p:nvSpPr>
          <p:cNvPr id="336" name="Google Shape;336;p35"/>
          <p:cNvSpPr/>
          <p:nvPr/>
        </p:nvSpPr>
        <p:spPr>
          <a:xfrm>
            <a:off x="5974875" y="843250"/>
            <a:ext cx="2520900" cy="328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5"/>
          <p:cNvSpPr txBox="1"/>
          <p:nvPr/>
        </p:nvSpPr>
        <p:spPr>
          <a:xfrm>
            <a:off x="6317775" y="1297450"/>
            <a:ext cx="1835100" cy="22518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None/>
            </a:pPr>
            <a:r>
              <a:rPr lang="en" sz="1700" b="1">
                <a:solidFill>
                  <a:srgbClr val="F6B11C"/>
                </a:solidFill>
                <a:latin typeface="Roboto Condensed"/>
                <a:ea typeface="Roboto Condensed"/>
                <a:cs typeface="Roboto Condensed"/>
                <a:sym typeface="Roboto Condensed"/>
              </a:rPr>
              <a:t>Registering for the AMC also opens up the opportunity to engage future students for your university!</a:t>
            </a:r>
            <a:endParaRPr sz="2000" b="1">
              <a:solidFill>
                <a:srgbClr val="F6B11C"/>
              </a:solidFill>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9"/>
          <p:cNvSpPr txBox="1">
            <a:spLocks noGrp="1"/>
          </p:cNvSpPr>
          <p:nvPr>
            <p:ph type="body" idx="4294967295"/>
          </p:nvPr>
        </p:nvSpPr>
        <p:spPr>
          <a:xfrm>
            <a:off x="950725" y="1860600"/>
            <a:ext cx="7265100" cy="14223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accent6"/>
              </a:buClr>
              <a:buSzPts val="2200"/>
              <a:buFont typeface="Arial"/>
              <a:buNone/>
            </a:pPr>
            <a:r>
              <a:rPr lang="en" sz="2800">
                <a:solidFill>
                  <a:srgbClr val="FFFFFF"/>
                </a:solidFill>
                <a:latin typeface="Roboto Light"/>
                <a:ea typeface="Roboto Light"/>
                <a:cs typeface="Roboto Light"/>
                <a:sym typeface="Roboto Light"/>
              </a:rPr>
              <a:t>We envision a society that values the power and beauty of mathematics and fully realizes its potential to promote human flourishing.</a:t>
            </a:r>
            <a:endParaRPr sz="2800" i="0" u="none" strike="noStrike" cap="none">
              <a:solidFill>
                <a:srgbClr val="FFFFFF"/>
              </a:solidFill>
              <a:latin typeface="Roboto Light"/>
              <a:ea typeface="Roboto Light"/>
              <a:cs typeface="Roboto Light"/>
              <a:sym typeface="Roboto Light"/>
            </a:endParaRPr>
          </a:p>
        </p:txBody>
      </p:sp>
      <p:pic>
        <p:nvPicPr>
          <p:cNvPr id="45" name="Google Shape;45;p9"/>
          <p:cNvPicPr preferRelativeResize="0"/>
          <p:nvPr/>
        </p:nvPicPr>
        <p:blipFill rotWithShape="1">
          <a:blip r:embed="rId3">
            <a:alphaModFix/>
          </a:blip>
          <a:srcRect l="59" r="59"/>
          <a:stretch/>
        </p:blipFill>
        <p:spPr>
          <a:xfrm>
            <a:off x="233425" y="4709425"/>
            <a:ext cx="828055" cy="273900"/>
          </a:xfrm>
          <a:prstGeom prst="rect">
            <a:avLst/>
          </a:prstGeom>
          <a:noFill/>
          <a:ln>
            <a:noFill/>
          </a:ln>
        </p:spPr>
      </p:pic>
      <p:sp>
        <p:nvSpPr>
          <p:cNvPr id="46" name="Google Shape;46;p9"/>
          <p:cNvSpPr txBox="1">
            <a:spLocks noGrp="1"/>
          </p:cNvSpPr>
          <p:nvPr>
            <p:ph type="title" idx="4294967295"/>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b="1">
                <a:solidFill>
                  <a:schemeClr val="lt1"/>
                </a:solidFill>
              </a:rPr>
              <a:t>MAA’s Vision</a:t>
            </a:r>
            <a:endParaRPr sz="1600" b="1">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6"/>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sp>
        <p:nvSpPr>
          <p:cNvPr id="343" name="Google Shape;343;p36"/>
          <p:cNvSpPr txBox="1">
            <a:spLocks noGrp="1"/>
          </p:cNvSpPr>
          <p:nvPr>
            <p:ph type="body" idx="1"/>
          </p:nvPr>
        </p:nvSpPr>
        <p:spPr>
          <a:xfrm>
            <a:off x="498463" y="845475"/>
            <a:ext cx="3864600" cy="1625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3200" b="1">
                <a:solidFill>
                  <a:schemeClr val="dk2"/>
                </a:solidFill>
                <a:latin typeface="Roboto"/>
                <a:ea typeface="Roboto"/>
                <a:cs typeface="Roboto"/>
                <a:sym typeface="Roboto"/>
              </a:rPr>
              <a:t>Recently Expanded: The AMC Certificate and Prize Program</a:t>
            </a:r>
            <a:endParaRPr sz="3200" b="1">
              <a:solidFill>
                <a:schemeClr val="dk2"/>
              </a:solidFill>
              <a:latin typeface="Roboto"/>
              <a:ea typeface="Roboto"/>
              <a:cs typeface="Roboto"/>
              <a:sym typeface="Roboto"/>
            </a:endParaRPr>
          </a:p>
        </p:txBody>
      </p:sp>
      <p:sp>
        <p:nvSpPr>
          <p:cNvPr id="344" name="Google Shape;344;p36"/>
          <p:cNvSpPr txBox="1"/>
          <p:nvPr/>
        </p:nvSpPr>
        <p:spPr>
          <a:xfrm>
            <a:off x="4731738" y="845475"/>
            <a:ext cx="3913800" cy="287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latin typeface="Roboto"/>
                <a:ea typeface="Roboto"/>
                <a:cs typeface="Roboto"/>
                <a:sym typeface="Roboto"/>
              </a:rPr>
              <a:t>After each competition, the top five highest scoring female students in each MAA Section will receive a specialized certificate and the top five highest scoring female students in the country will receive $1000 each. We encourage you to use this opportunity to connect with the young girls in your area - invite them to your section meeting to witness MAA in action, as well as give some of the brightest mathematical minds a peek into your university and mathematics department. </a:t>
            </a:r>
            <a:endParaRPr>
              <a:solidFill>
                <a:schemeClr val="dk2"/>
              </a:solidFill>
              <a:latin typeface="Roboto"/>
              <a:ea typeface="Roboto"/>
              <a:cs typeface="Roboto"/>
              <a:sym typeface="Roboto"/>
            </a:endParaRPr>
          </a:p>
        </p:txBody>
      </p:sp>
      <p:pic>
        <p:nvPicPr>
          <p:cNvPr id="345" name="Google Shape;345;p36"/>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9"/>
        <p:cNvGrpSpPr/>
        <p:nvPr/>
      </p:nvGrpSpPr>
      <p:grpSpPr>
        <a:xfrm>
          <a:off x="0" y="0"/>
          <a:ext cx="0" cy="0"/>
          <a:chOff x="0" y="0"/>
          <a:chExt cx="0" cy="0"/>
        </a:xfrm>
      </p:grpSpPr>
      <p:pic>
        <p:nvPicPr>
          <p:cNvPr id="350" name="Google Shape;350;p37"/>
          <p:cNvPicPr preferRelativeResize="0"/>
          <p:nvPr/>
        </p:nvPicPr>
        <p:blipFill rotWithShape="1">
          <a:blip r:embed="rId3">
            <a:alphaModFix/>
          </a:blip>
          <a:srcRect t="36211" b="21014"/>
          <a:stretch/>
        </p:blipFill>
        <p:spPr>
          <a:xfrm>
            <a:off x="0" y="83400"/>
            <a:ext cx="9144002" cy="5060101"/>
          </a:xfrm>
          <a:prstGeom prst="rect">
            <a:avLst/>
          </a:prstGeom>
          <a:noFill/>
          <a:ln>
            <a:noFill/>
          </a:ln>
        </p:spPr>
      </p:pic>
      <p:sp>
        <p:nvSpPr>
          <p:cNvPr id="351" name="Google Shape;351;p37"/>
          <p:cNvSpPr txBox="1">
            <a:spLocks noGrp="1"/>
          </p:cNvSpPr>
          <p:nvPr>
            <p:ph type="body" idx="1"/>
          </p:nvPr>
        </p:nvSpPr>
        <p:spPr>
          <a:xfrm>
            <a:off x="1183550" y="1819238"/>
            <a:ext cx="3846300" cy="200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2"/>
                </a:solidFill>
                <a:latin typeface="Roboto"/>
                <a:ea typeface="Roboto"/>
                <a:cs typeface="Roboto"/>
                <a:sym typeface="Roboto"/>
              </a:rPr>
              <a:t>With support from donors and sponsors, MAA:</a:t>
            </a:r>
            <a:endParaRPr>
              <a:solidFill>
                <a:schemeClr val="dk2"/>
              </a:solidFill>
              <a:latin typeface="Roboto"/>
              <a:ea typeface="Roboto"/>
              <a:cs typeface="Roboto"/>
              <a:sym typeface="Roboto"/>
            </a:endParaRPr>
          </a:p>
        </p:txBody>
      </p:sp>
      <p:sp>
        <p:nvSpPr>
          <p:cNvPr id="352" name="Google Shape;352;p37"/>
          <p:cNvSpPr txBox="1"/>
          <p:nvPr/>
        </p:nvSpPr>
        <p:spPr>
          <a:xfrm>
            <a:off x="1183550" y="1098450"/>
            <a:ext cx="6294000" cy="661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4300" b="1">
                <a:solidFill>
                  <a:schemeClr val="dk2"/>
                </a:solidFill>
                <a:latin typeface="Roboto"/>
                <a:ea typeface="Roboto"/>
                <a:cs typeface="Roboto"/>
                <a:sym typeface="Roboto"/>
              </a:rPr>
              <a:t>Thank you to our donors!</a:t>
            </a:r>
            <a:endParaRPr sz="4300" b="1">
              <a:solidFill>
                <a:schemeClr val="dk2"/>
              </a:solidFill>
              <a:latin typeface="Roboto"/>
              <a:ea typeface="Roboto"/>
              <a:cs typeface="Roboto"/>
              <a:sym typeface="Roboto"/>
            </a:endParaRPr>
          </a:p>
        </p:txBody>
      </p:sp>
      <p:sp>
        <p:nvSpPr>
          <p:cNvPr id="353" name="Google Shape;353;p37"/>
          <p:cNvSpPr txBox="1"/>
          <p:nvPr/>
        </p:nvSpPr>
        <p:spPr>
          <a:xfrm>
            <a:off x="1156375" y="3946950"/>
            <a:ext cx="6459900" cy="354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solidFill>
                  <a:schemeClr val="dk2"/>
                </a:solidFill>
                <a:latin typeface="Roboto"/>
                <a:ea typeface="Roboto"/>
                <a:cs typeface="Roboto"/>
                <a:sym typeface="Roboto"/>
              </a:rPr>
              <a:t>Support MAA today! </a:t>
            </a:r>
            <a:r>
              <a:rPr lang="en" sz="1100" b="1">
                <a:solidFill>
                  <a:srgbClr val="00A29C"/>
                </a:solidFill>
                <a:latin typeface="Roboto"/>
                <a:ea typeface="Roboto"/>
                <a:cs typeface="Roboto"/>
                <a:sym typeface="Roboto"/>
              </a:rPr>
              <a:t>www.mightycause.com/donate/Math</a:t>
            </a:r>
            <a:endParaRPr b="1">
              <a:solidFill>
                <a:srgbClr val="00A29C"/>
              </a:solidFill>
              <a:latin typeface="Roboto"/>
              <a:ea typeface="Roboto"/>
              <a:cs typeface="Roboto"/>
              <a:sym typeface="Roboto"/>
            </a:endParaRPr>
          </a:p>
        </p:txBody>
      </p:sp>
      <p:sp>
        <p:nvSpPr>
          <p:cNvPr id="354" name="Google Shape;354;p37"/>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Support the MAA</a:t>
            </a:r>
            <a:endParaRPr sz="1600">
              <a:solidFill>
                <a:schemeClr val="dk2"/>
              </a:solidFill>
            </a:endParaRPr>
          </a:p>
        </p:txBody>
      </p:sp>
      <p:sp>
        <p:nvSpPr>
          <p:cNvPr id="355" name="Google Shape;355;p37"/>
          <p:cNvSpPr txBox="1">
            <a:spLocks noGrp="1"/>
          </p:cNvSpPr>
          <p:nvPr>
            <p:ph type="body" idx="1"/>
          </p:nvPr>
        </p:nvSpPr>
        <p:spPr>
          <a:xfrm>
            <a:off x="3016798" y="2227000"/>
            <a:ext cx="1455300" cy="1512300"/>
          </a:xfrm>
          <a:prstGeom prst="rect">
            <a:avLst/>
          </a:prstGeom>
          <a:noFill/>
          <a:ln w="9525" cap="flat" cmpd="sng">
            <a:solidFill>
              <a:schemeClr val="dk2"/>
            </a:solidFill>
            <a:prstDash val="solid"/>
            <a:round/>
            <a:headEnd type="none" w="sm" len="sm"/>
            <a:tailEnd type="none" w="sm" len="sm"/>
          </a:ln>
        </p:spPr>
        <p:txBody>
          <a:bodyPr spcFirstLastPara="1" wrap="square" lIns="182875" tIns="182875" rIns="182875" bIns="182875" anchor="t" anchorCtr="0">
            <a:spAutoFit/>
          </a:bodyPr>
          <a:lstStyle/>
          <a:p>
            <a:pPr marL="0" lvl="0" indent="0" algn="l" rtl="0">
              <a:lnSpc>
                <a:spcPct val="115000"/>
              </a:lnSpc>
              <a:spcBef>
                <a:spcPts val="0"/>
              </a:spcBef>
              <a:spcAft>
                <a:spcPts val="0"/>
              </a:spcAft>
              <a:buNone/>
            </a:pPr>
            <a:r>
              <a:rPr lang="en" sz="1100" b="1">
                <a:solidFill>
                  <a:schemeClr val="dk2"/>
                </a:solidFill>
                <a:latin typeface="Roboto Condensed"/>
                <a:ea typeface="Roboto Condensed"/>
                <a:cs typeface="Roboto Condensed"/>
                <a:sym typeface="Roboto Condensed"/>
              </a:rPr>
              <a:t>Accepted more </a:t>
            </a:r>
            <a:br>
              <a:rPr lang="en" sz="1100" b="1">
                <a:solidFill>
                  <a:schemeClr val="dk2"/>
                </a:solidFill>
                <a:latin typeface="Roboto Condensed"/>
                <a:ea typeface="Roboto Condensed"/>
                <a:cs typeface="Roboto Condensed"/>
                <a:sym typeface="Roboto Condensed"/>
              </a:rPr>
            </a:br>
            <a:r>
              <a:rPr lang="en" sz="1100" b="1">
                <a:solidFill>
                  <a:schemeClr val="dk2"/>
                </a:solidFill>
                <a:latin typeface="Roboto Condensed"/>
                <a:ea typeface="Roboto Condensed"/>
                <a:cs typeface="Roboto Condensed"/>
                <a:sym typeface="Roboto Condensed"/>
              </a:rPr>
              <a:t>than 100 Project NExT Fellows</a:t>
            </a:r>
            <a:r>
              <a:rPr lang="en" sz="1100">
                <a:solidFill>
                  <a:schemeClr val="dk2"/>
                </a:solidFill>
                <a:latin typeface="Roboto Condensed"/>
                <a:ea typeface="Roboto Condensed"/>
                <a:cs typeface="Roboto Condensed"/>
                <a:sym typeface="Roboto Condensed"/>
              </a:rPr>
              <a:t>, bringing the total Fellows count to over 2,000</a:t>
            </a:r>
            <a:endParaRPr sz="1100">
              <a:solidFill>
                <a:schemeClr val="dk2"/>
              </a:solidFill>
              <a:latin typeface="Roboto Condensed"/>
              <a:ea typeface="Roboto Condensed"/>
              <a:cs typeface="Roboto Condensed"/>
              <a:sym typeface="Roboto Condensed"/>
            </a:endParaRPr>
          </a:p>
        </p:txBody>
      </p:sp>
      <p:sp>
        <p:nvSpPr>
          <p:cNvPr id="356" name="Google Shape;356;p37"/>
          <p:cNvSpPr txBox="1">
            <a:spLocks noGrp="1"/>
          </p:cNvSpPr>
          <p:nvPr>
            <p:ph type="body" idx="1"/>
          </p:nvPr>
        </p:nvSpPr>
        <p:spPr>
          <a:xfrm>
            <a:off x="4602548" y="2227000"/>
            <a:ext cx="1455300" cy="1512300"/>
          </a:xfrm>
          <a:prstGeom prst="rect">
            <a:avLst/>
          </a:prstGeom>
          <a:noFill/>
          <a:ln w="9525" cap="flat" cmpd="sng">
            <a:solidFill>
              <a:schemeClr val="dk2"/>
            </a:solidFill>
            <a:prstDash val="solid"/>
            <a:round/>
            <a:headEnd type="none" w="sm" len="sm"/>
            <a:tailEnd type="none" w="sm" len="sm"/>
          </a:ln>
        </p:spPr>
        <p:txBody>
          <a:bodyPr spcFirstLastPara="1" wrap="square" lIns="182875" tIns="182875" rIns="182875" bIns="182875" anchor="t" anchorCtr="0">
            <a:spAutoFit/>
          </a:bodyPr>
          <a:lstStyle/>
          <a:p>
            <a:pPr marL="0" lvl="0" indent="0" algn="l" rtl="0">
              <a:lnSpc>
                <a:spcPct val="115000"/>
              </a:lnSpc>
              <a:spcBef>
                <a:spcPts val="0"/>
              </a:spcBef>
              <a:spcAft>
                <a:spcPts val="0"/>
              </a:spcAft>
              <a:buNone/>
            </a:pPr>
            <a:r>
              <a:rPr lang="en" sz="1100" b="1">
                <a:solidFill>
                  <a:schemeClr val="dk2"/>
                </a:solidFill>
                <a:latin typeface="Roboto Condensed"/>
                <a:ea typeface="Roboto Condensed"/>
                <a:cs typeface="Roboto Condensed"/>
                <a:sym typeface="Roboto Condensed"/>
              </a:rPr>
              <a:t>Served more than 500,000 </a:t>
            </a:r>
            <a:r>
              <a:rPr lang="en" sz="1100">
                <a:solidFill>
                  <a:schemeClr val="dk2"/>
                </a:solidFill>
                <a:latin typeface="Roboto Condensed"/>
                <a:ea typeface="Roboto Condensed"/>
                <a:cs typeface="Roboto Condensed"/>
                <a:sym typeface="Roboto Condensed"/>
              </a:rPr>
              <a:t>students, professors, and mathematicians</a:t>
            </a:r>
            <a:endParaRPr sz="1100">
              <a:solidFill>
                <a:schemeClr val="dk2"/>
              </a:solidFill>
              <a:latin typeface="Roboto Condensed"/>
              <a:ea typeface="Roboto Condensed"/>
              <a:cs typeface="Roboto Condensed"/>
              <a:sym typeface="Roboto Condensed"/>
            </a:endParaRPr>
          </a:p>
          <a:p>
            <a:pPr marL="0" lvl="0" indent="0" algn="l" rtl="0">
              <a:lnSpc>
                <a:spcPct val="115000"/>
              </a:lnSpc>
              <a:spcBef>
                <a:spcPts val="0"/>
              </a:spcBef>
              <a:spcAft>
                <a:spcPts val="0"/>
              </a:spcAft>
              <a:buNone/>
            </a:pPr>
            <a:endParaRPr sz="1100">
              <a:solidFill>
                <a:schemeClr val="dk2"/>
              </a:solidFill>
              <a:latin typeface="Roboto Condensed"/>
              <a:ea typeface="Roboto Condensed"/>
              <a:cs typeface="Roboto Condensed"/>
              <a:sym typeface="Roboto Condensed"/>
            </a:endParaRPr>
          </a:p>
          <a:p>
            <a:pPr marL="0" lvl="0" indent="0" algn="l" rtl="0">
              <a:lnSpc>
                <a:spcPct val="115000"/>
              </a:lnSpc>
              <a:spcBef>
                <a:spcPts val="0"/>
              </a:spcBef>
              <a:spcAft>
                <a:spcPts val="0"/>
              </a:spcAft>
              <a:buNone/>
            </a:pPr>
            <a:endParaRPr sz="1100">
              <a:solidFill>
                <a:schemeClr val="dk2"/>
              </a:solidFill>
              <a:latin typeface="Roboto Condensed"/>
              <a:ea typeface="Roboto Condensed"/>
              <a:cs typeface="Roboto Condensed"/>
              <a:sym typeface="Roboto Condensed"/>
            </a:endParaRPr>
          </a:p>
        </p:txBody>
      </p:sp>
      <p:sp>
        <p:nvSpPr>
          <p:cNvPr id="357" name="Google Shape;357;p37"/>
          <p:cNvSpPr txBox="1">
            <a:spLocks noGrp="1"/>
          </p:cNvSpPr>
          <p:nvPr>
            <p:ph type="body" idx="1"/>
          </p:nvPr>
        </p:nvSpPr>
        <p:spPr>
          <a:xfrm>
            <a:off x="6188297" y="2227000"/>
            <a:ext cx="1455300" cy="1518300"/>
          </a:xfrm>
          <a:prstGeom prst="rect">
            <a:avLst/>
          </a:prstGeom>
          <a:noFill/>
          <a:ln w="9525" cap="flat" cmpd="sng">
            <a:solidFill>
              <a:schemeClr val="dk2"/>
            </a:solidFill>
            <a:prstDash val="solid"/>
            <a:round/>
            <a:headEnd type="none" w="sm" len="sm"/>
            <a:tailEnd type="none" w="sm" len="sm"/>
          </a:ln>
        </p:spPr>
        <p:txBody>
          <a:bodyPr spcFirstLastPara="1" wrap="square" lIns="182875" tIns="182875" rIns="182875" bIns="82275" anchor="t" anchorCtr="0">
            <a:spAutoFit/>
          </a:bodyPr>
          <a:lstStyle/>
          <a:p>
            <a:pPr marL="0" lvl="0" indent="0" algn="l" rtl="0">
              <a:lnSpc>
                <a:spcPct val="115000"/>
              </a:lnSpc>
              <a:spcBef>
                <a:spcPts val="0"/>
              </a:spcBef>
              <a:spcAft>
                <a:spcPts val="0"/>
              </a:spcAft>
              <a:buNone/>
            </a:pPr>
            <a:r>
              <a:rPr lang="en" sz="1100">
                <a:solidFill>
                  <a:schemeClr val="dk2"/>
                </a:solidFill>
                <a:latin typeface="Roboto Condensed"/>
                <a:ea typeface="Roboto Condensed"/>
                <a:cs typeface="Roboto Condensed"/>
                <a:sym typeface="Roboto Condensed"/>
              </a:rPr>
              <a:t>Raised enough money to add </a:t>
            </a:r>
            <a:br>
              <a:rPr lang="en" sz="1100">
                <a:solidFill>
                  <a:schemeClr val="dk2"/>
                </a:solidFill>
                <a:latin typeface="Roboto Condensed"/>
                <a:ea typeface="Roboto Condensed"/>
                <a:cs typeface="Roboto Condensed"/>
                <a:sym typeface="Roboto Condensed"/>
              </a:rPr>
            </a:br>
            <a:r>
              <a:rPr lang="en" sz="1100" b="1">
                <a:solidFill>
                  <a:schemeClr val="dk2"/>
                </a:solidFill>
                <a:latin typeface="Roboto Condensed"/>
                <a:ea typeface="Roboto Condensed"/>
                <a:cs typeface="Roboto Condensed"/>
                <a:sym typeface="Roboto Condensed"/>
              </a:rPr>
              <a:t>4 additional Project NExTers to </a:t>
            </a:r>
            <a:br>
              <a:rPr lang="en" sz="1100" b="1">
                <a:solidFill>
                  <a:schemeClr val="dk2"/>
                </a:solidFill>
                <a:latin typeface="Roboto Condensed"/>
                <a:ea typeface="Roboto Condensed"/>
                <a:cs typeface="Roboto Condensed"/>
                <a:sym typeface="Roboto Condensed"/>
              </a:rPr>
            </a:br>
            <a:r>
              <a:rPr lang="en" sz="1100" b="1">
                <a:solidFill>
                  <a:schemeClr val="dk2"/>
                </a:solidFill>
                <a:latin typeface="Roboto Condensed"/>
                <a:ea typeface="Roboto Condensed"/>
                <a:cs typeface="Roboto Condensed"/>
                <a:sym typeface="Roboto Condensed"/>
              </a:rPr>
              <a:t>the 2022 cohort!</a:t>
            </a:r>
            <a:br>
              <a:rPr lang="en" sz="1100" b="1">
                <a:solidFill>
                  <a:schemeClr val="dk2"/>
                </a:solidFill>
                <a:latin typeface="Roboto Condensed"/>
                <a:ea typeface="Roboto Condensed"/>
                <a:cs typeface="Roboto Condensed"/>
                <a:sym typeface="Roboto Condensed"/>
              </a:rPr>
            </a:br>
            <a:endParaRPr sz="1800">
              <a:solidFill>
                <a:schemeClr val="dk2"/>
              </a:solidFill>
              <a:latin typeface="Roboto Condensed"/>
              <a:ea typeface="Roboto Condensed"/>
              <a:cs typeface="Roboto Condensed"/>
              <a:sym typeface="Roboto Condensed"/>
            </a:endParaRPr>
          </a:p>
        </p:txBody>
      </p:sp>
      <p:sp>
        <p:nvSpPr>
          <p:cNvPr id="358" name="Google Shape;358;p37"/>
          <p:cNvSpPr txBox="1">
            <a:spLocks noGrp="1"/>
          </p:cNvSpPr>
          <p:nvPr>
            <p:ph type="body" idx="1"/>
          </p:nvPr>
        </p:nvSpPr>
        <p:spPr>
          <a:xfrm>
            <a:off x="1183550" y="2227000"/>
            <a:ext cx="1702800" cy="1512300"/>
          </a:xfrm>
          <a:prstGeom prst="rect">
            <a:avLst/>
          </a:prstGeom>
          <a:noFill/>
          <a:ln w="9525" cap="flat" cmpd="sng">
            <a:solidFill>
              <a:schemeClr val="dk2"/>
            </a:solidFill>
            <a:prstDash val="solid"/>
            <a:round/>
            <a:headEnd type="none" w="sm" len="sm"/>
            <a:tailEnd type="none" w="sm" len="sm"/>
          </a:ln>
        </p:spPr>
        <p:txBody>
          <a:bodyPr spcFirstLastPara="1" wrap="square" lIns="182875" tIns="182875" rIns="182875" bIns="182875" anchor="t" anchorCtr="0">
            <a:spAutoFit/>
          </a:bodyPr>
          <a:lstStyle/>
          <a:p>
            <a:pPr marL="0" lvl="0" indent="0" algn="l" rtl="0">
              <a:lnSpc>
                <a:spcPct val="115000"/>
              </a:lnSpc>
              <a:spcBef>
                <a:spcPts val="0"/>
              </a:spcBef>
              <a:spcAft>
                <a:spcPts val="0"/>
              </a:spcAft>
              <a:buNone/>
            </a:pPr>
            <a:r>
              <a:rPr lang="en" sz="1100" b="1">
                <a:solidFill>
                  <a:schemeClr val="dk2"/>
                </a:solidFill>
                <a:latin typeface="Roboto Condensed"/>
                <a:ea typeface="Roboto Condensed"/>
                <a:cs typeface="Roboto Condensed"/>
                <a:sym typeface="Roboto Condensed"/>
              </a:rPr>
              <a:t>Expanded the AMC Young Women in Mathematics Prize and Certificate Program</a:t>
            </a:r>
            <a:r>
              <a:rPr lang="en" sz="1100">
                <a:solidFill>
                  <a:schemeClr val="dk2"/>
                </a:solidFill>
                <a:latin typeface="Roboto Condensed"/>
                <a:ea typeface="Roboto Condensed"/>
                <a:cs typeface="Roboto Condensed"/>
                <a:sym typeface="Roboto Condensed"/>
              </a:rPr>
              <a:t> </a:t>
            </a:r>
            <a:br>
              <a:rPr lang="en" sz="1100">
                <a:solidFill>
                  <a:schemeClr val="dk2"/>
                </a:solidFill>
                <a:latin typeface="Roboto Condensed"/>
                <a:ea typeface="Roboto Condensed"/>
                <a:cs typeface="Roboto Condensed"/>
                <a:sym typeface="Roboto Condensed"/>
              </a:rPr>
            </a:br>
            <a:r>
              <a:rPr lang="en" sz="1100">
                <a:solidFill>
                  <a:schemeClr val="dk2"/>
                </a:solidFill>
                <a:latin typeface="Roboto Condensed"/>
                <a:ea typeface="Roboto Condensed"/>
                <a:cs typeface="Roboto Condensed"/>
                <a:sym typeface="Roboto Condensed"/>
              </a:rPr>
              <a:t>to all levels of our AMC Competition</a:t>
            </a:r>
            <a:endParaRPr sz="1800">
              <a:solidFill>
                <a:schemeClr val="dk2"/>
              </a:solidFill>
              <a:latin typeface="Roboto Condensed"/>
              <a:ea typeface="Roboto Condensed"/>
              <a:cs typeface="Roboto Condensed"/>
              <a:sym typeface="Roboto Condensed"/>
            </a:endParaRPr>
          </a:p>
        </p:txBody>
      </p:sp>
      <p:pic>
        <p:nvPicPr>
          <p:cNvPr id="359" name="Google Shape;359;p37"/>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3"/>
        <p:cNvGrpSpPr/>
        <p:nvPr/>
      </p:nvGrpSpPr>
      <p:grpSpPr>
        <a:xfrm>
          <a:off x="0" y="0"/>
          <a:ext cx="0" cy="0"/>
          <a:chOff x="0" y="0"/>
          <a:chExt cx="0" cy="0"/>
        </a:xfrm>
      </p:grpSpPr>
      <p:pic>
        <p:nvPicPr>
          <p:cNvPr id="364" name="Google Shape;364;p38"/>
          <p:cNvPicPr preferRelativeResize="0"/>
          <p:nvPr/>
        </p:nvPicPr>
        <p:blipFill rotWithShape="1">
          <a:blip r:embed="rId3">
            <a:alphaModFix/>
          </a:blip>
          <a:srcRect l="513" t="39916" r="2690" b="18672"/>
          <a:stretch/>
        </p:blipFill>
        <p:spPr>
          <a:xfrm>
            <a:off x="0" y="83400"/>
            <a:ext cx="9144002" cy="5060101"/>
          </a:xfrm>
          <a:prstGeom prst="rect">
            <a:avLst/>
          </a:prstGeom>
          <a:noFill/>
          <a:ln>
            <a:noFill/>
          </a:ln>
        </p:spPr>
      </p:pic>
      <p:pic>
        <p:nvPicPr>
          <p:cNvPr id="365" name="Google Shape;365;p38"/>
          <p:cNvPicPr preferRelativeResize="0"/>
          <p:nvPr/>
        </p:nvPicPr>
        <p:blipFill>
          <a:blip r:embed="rId4">
            <a:alphaModFix/>
          </a:blip>
          <a:stretch>
            <a:fillRect/>
          </a:stretch>
        </p:blipFill>
        <p:spPr>
          <a:xfrm>
            <a:off x="2875800" y="1912912"/>
            <a:ext cx="981895" cy="982364"/>
          </a:xfrm>
          <a:prstGeom prst="rect">
            <a:avLst/>
          </a:prstGeom>
          <a:noFill/>
          <a:ln>
            <a:noFill/>
          </a:ln>
        </p:spPr>
      </p:pic>
      <p:pic>
        <p:nvPicPr>
          <p:cNvPr id="366" name="Google Shape;366;p38"/>
          <p:cNvPicPr preferRelativeResize="0"/>
          <p:nvPr/>
        </p:nvPicPr>
        <p:blipFill rotWithShape="1">
          <a:blip r:embed="rId5">
            <a:alphaModFix/>
          </a:blip>
          <a:srcRect l="13123" t="12857" r="12857" b="13123"/>
          <a:stretch/>
        </p:blipFill>
        <p:spPr>
          <a:xfrm>
            <a:off x="5077074" y="1912899"/>
            <a:ext cx="981900" cy="981900"/>
          </a:xfrm>
          <a:prstGeom prst="ellipse">
            <a:avLst/>
          </a:prstGeom>
          <a:noFill/>
          <a:ln>
            <a:noFill/>
          </a:ln>
        </p:spPr>
      </p:pic>
      <p:sp>
        <p:nvSpPr>
          <p:cNvPr id="367" name="Google Shape;367;p38"/>
          <p:cNvSpPr txBox="1"/>
          <p:nvPr/>
        </p:nvSpPr>
        <p:spPr>
          <a:xfrm>
            <a:off x="2937825" y="852650"/>
            <a:ext cx="3000000" cy="87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500" b="1">
                <a:solidFill>
                  <a:schemeClr val="dk2"/>
                </a:solidFill>
                <a:latin typeface="Roboto Condensed"/>
                <a:ea typeface="Roboto Condensed"/>
                <a:cs typeface="Roboto Condensed"/>
                <a:sym typeface="Roboto Condensed"/>
              </a:rPr>
              <a:t>Follow MAA</a:t>
            </a:r>
            <a:endParaRPr sz="4800" b="1">
              <a:solidFill>
                <a:schemeClr val="dk2"/>
              </a:solidFill>
              <a:latin typeface="Roboto Condensed"/>
              <a:ea typeface="Roboto Condensed"/>
              <a:cs typeface="Roboto Condensed"/>
              <a:sym typeface="Roboto Condensed"/>
            </a:endParaRPr>
          </a:p>
        </p:txBody>
      </p:sp>
      <p:sp>
        <p:nvSpPr>
          <p:cNvPr id="368" name="Google Shape;368;p38"/>
          <p:cNvSpPr txBox="1"/>
          <p:nvPr/>
        </p:nvSpPr>
        <p:spPr>
          <a:xfrm>
            <a:off x="1884675" y="3707025"/>
            <a:ext cx="51063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dk2"/>
                </a:solidFill>
                <a:latin typeface="Roboto"/>
                <a:ea typeface="Roboto"/>
                <a:cs typeface="Roboto"/>
                <a:sym typeface="Roboto"/>
              </a:rPr>
              <a:t>Keep up with MAA on social media.</a:t>
            </a:r>
            <a:endParaRPr sz="2000">
              <a:solidFill>
                <a:schemeClr val="dk2"/>
              </a:solidFill>
              <a:latin typeface="Roboto"/>
              <a:ea typeface="Roboto"/>
              <a:cs typeface="Roboto"/>
              <a:sym typeface="Roboto"/>
            </a:endParaRPr>
          </a:p>
          <a:p>
            <a:pPr marL="0" lvl="0" indent="0" algn="ctr" rtl="0">
              <a:lnSpc>
                <a:spcPct val="115000"/>
              </a:lnSpc>
              <a:spcBef>
                <a:spcPts val="0"/>
              </a:spcBef>
              <a:spcAft>
                <a:spcPts val="0"/>
              </a:spcAft>
              <a:buNone/>
            </a:pPr>
            <a:r>
              <a:rPr lang="en" sz="1300">
                <a:solidFill>
                  <a:schemeClr val="dk2"/>
                </a:solidFill>
                <a:latin typeface="Roboto"/>
                <a:ea typeface="Roboto"/>
                <a:cs typeface="Roboto"/>
                <a:sym typeface="Roboto"/>
              </a:rPr>
              <a:t>Tag us so we can share news and updates from your MAA Section!</a:t>
            </a:r>
            <a:endParaRPr sz="1600">
              <a:solidFill>
                <a:schemeClr val="dk2"/>
              </a:solidFill>
              <a:latin typeface="Roboto"/>
              <a:ea typeface="Roboto"/>
              <a:cs typeface="Roboto"/>
              <a:sym typeface="Roboto"/>
            </a:endParaRPr>
          </a:p>
        </p:txBody>
      </p:sp>
      <p:sp>
        <p:nvSpPr>
          <p:cNvPr id="369" name="Google Shape;369;p38"/>
          <p:cNvSpPr txBox="1"/>
          <p:nvPr/>
        </p:nvSpPr>
        <p:spPr>
          <a:xfrm>
            <a:off x="2657825" y="2948450"/>
            <a:ext cx="13437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chemeClr val="dk2"/>
                </a:solidFill>
              </a:rPr>
              <a:t>@maanow</a:t>
            </a:r>
            <a:endParaRPr sz="1900">
              <a:solidFill>
                <a:schemeClr val="dk2"/>
              </a:solidFill>
            </a:endParaRPr>
          </a:p>
        </p:txBody>
      </p:sp>
      <p:sp>
        <p:nvSpPr>
          <p:cNvPr id="370" name="Google Shape;370;p38"/>
          <p:cNvSpPr txBox="1"/>
          <p:nvPr/>
        </p:nvSpPr>
        <p:spPr>
          <a:xfrm>
            <a:off x="4775575" y="2948450"/>
            <a:ext cx="15849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chemeClr val="dk2"/>
                </a:solidFill>
              </a:rPr>
              <a:t>@maanews</a:t>
            </a:r>
            <a:endParaRPr sz="1900">
              <a:solidFill>
                <a:schemeClr val="dk2"/>
              </a:solidFill>
            </a:endParaRPr>
          </a:p>
        </p:txBody>
      </p:sp>
      <p:pic>
        <p:nvPicPr>
          <p:cNvPr id="371" name="Google Shape;371;p38"/>
          <p:cNvPicPr preferRelativeResize="0"/>
          <p:nvPr/>
        </p:nvPicPr>
        <p:blipFill rotWithShape="1">
          <a:blip r:embed="rId6">
            <a:alphaModFix/>
          </a:blip>
          <a:srcRect l="59" r="59"/>
          <a:stretch/>
        </p:blipFill>
        <p:spPr>
          <a:xfrm>
            <a:off x="233425" y="4709425"/>
            <a:ext cx="828055" cy="273900"/>
          </a:xfrm>
          <a:prstGeom prst="rect">
            <a:avLst/>
          </a:prstGeom>
          <a:noFill/>
          <a:ln>
            <a:noFill/>
          </a:ln>
        </p:spPr>
      </p:pic>
      <p:pic>
        <p:nvPicPr>
          <p:cNvPr id="372" name="Google Shape;372;p38"/>
          <p:cNvPicPr preferRelativeResize="0"/>
          <p:nvPr/>
        </p:nvPicPr>
        <p:blipFill>
          <a:blip r:embed="rId7">
            <a:alphaModFix/>
          </a:blip>
          <a:stretch>
            <a:fillRect/>
          </a:stretch>
        </p:blipFill>
        <p:spPr>
          <a:xfrm>
            <a:off x="233425" y="4709425"/>
            <a:ext cx="828053" cy="273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9"/>
          <p:cNvSpPr/>
          <p:nvPr/>
        </p:nvSpPr>
        <p:spPr>
          <a:xfrm>
            <a:off x="0" y="-64875"/>
            <a:ext cx="9144000" cy="5208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8" name="Google Shape;378;p39"/>
          <p:cNvPicPr preferRelativeResize="0"/>
          <p:nvPr/>
        </p:nvPicPr>
        <p:blipFill>
          <a:blip r:embed="rId3">
            <a:alphaModFix/>
          </a:blip>
          <a:stretch>
            <a:fillRect/>
          </a:stretch>
        </p:blipFill>
        <p:spPr>
          <a:xfrm>
            <a:off x="3790525" y="436613"/>
            <a:ext cx="5097575" cy="4270279"/>
          </a:xfrm>
          <a:prstGeom prst="rect">
            <a:avLst/>
          </a:prstGeom>
          <a:noFill/>
          <a:ln>
            <a:noFill/>
          </a:ln>
        </p:spPr>
      </p:pic>
      <p:sp>
        <p:nvSpPr>
          <p:cNvPr id="379" name="Google Shape;379;p39"/>
          <p:cNvSpPr txBox="1">
            <a:spLocks noGrp="1"/>
          </p:cNvSpPr>
          <p:nvPr>
            <p:ph type="title"/>
          </p:nvPr>
        </p:nvSpPr>
        <p:spPr>
          <a:xfrm>
            <a:off x="233425" y="237893"/>
            <a:ext cx="83058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lt1"/>
                </a:solidFill>
              </a:rPr>
              <a:t>Communications</a:t>
            </a:r>
            <a:endParaRPr sz="1600">
              <a:solidFill>
                <a:schemeClr val="lt1"/>
              </a:solidFill>
            </a:endParaRPr>
          </a:p>
        </p:txBody>
      </p:sp>
      <p:sp>
        <p:nvSpPr>
          <p:cNvPr id="380" name="Google Shape;380;p39"/>
          <p:cNvSpPr txBox="1"/>
          <p:nvPr/>
        </p:nvSpPr>
        <p:spPr>
          <a:xfrm>
            <a:off x="651550" y="1001700"/>
            <a:ext cx="3417000" cy="3140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a:solidFill>
                  <a:schemeClr val="lt1"/>
                </a:solidFill>
                <a:latin typeface="Roboto"/>
                <a:ea typeface="Roboto"/>
                <a:cs typeface="Roboto"/>
                <a:sym typeface="Roboto"/>
              </a:rPr>
              <a:t>Make sure you aren’t missing MAA communications! We ask that you add our email address (</a:t>
            </a:r>
            <a:r>
              <a:rPr lang="en" sz="1200">
                <a:solidFill>
                  <a:srgbClr val="F5821F"/>
                </a:solidFill>
                <a:latin typeface="Roboto"/>
                <a:ea typeface="Roboto"/>
                <a:cs typeface="Roboto"/>
                <a:sym typeface="Roboto"/>
              </a:rPr>
              <a:t>maaservice@maa.org</a:t>
            </a:r>
            <a:r>
              <a:rPr lang="en" sz="1200">
                <a:solidFill>
                  <a:schemeClr val="lt1"/>
                </a:solidFill>
                <a:latin typeface="Roboto"/>
                <a:ea typeface="Roboto"/>
                <a:cs typeface="Roboto"/>
                <a:sym typeface="Roboto"/>
              </a:rPr>
              <a:t>) to your contact list or mark us as a safe sender.</a:t>
            </a:r>
            <a:endParaRPr sz="1200">
              <a:solidFill>
                <a:schemeClr val="lt1"/>
              </a:solidFill>
              <a:latin typeface="Roboto"/>
              <a:ea typeface="Roboto"/>
              <a:cs typeface="Roboto"/>
              <a:sym typeface="Roboto"/>
            </a:endParaRPr>
          </a:p>
          <a:p>
            <a:pPr marL="0" lvl="0" indent="0" algn="l" rtl="0">
              <a:lnSpc>
                <a:spcPct val="150000"/>
              </a:lnSpc>
              <a:spcBef>
                <a:spcPts val="0"/>
              </a:spcBef>
              <a:spcAft>
                <a:spcPts val="0"/>
              </a:spcAft>
              <a:buNone/>
            </a:pPr>
            <a:r>
              <a:rPr lang="en" sz="1200">
                <a:solidFill>
                  <a:schemeClr val="lt1"/>
                </a:solidFill>
                <a:latin typeface="Roboto"/>
                <a:ea typeface="Roboto"/>
                <a:cs typeface="Roboto"/>
                <a:sym typeface="Roboto"/>
              </a:rPr>
              <a:t>With this update, we can share the latest funding opportunities, professional development, and conference updates in 2022 to best support your mathematical journey.</a:t>
            </a:r>
            <a:endParaRPr sz="1200">
              <a:solidFill>
                <a:schemeClr val="lt1"/>
              </a:solidFill>
              <a:latin typeface="Roboto"/>
              <a:ea typeface="Roboto"/>
              <a:cs typeface="Roboto"/>
              <a:sym typeface="Roboto"/>
            </a:endParaRPr>
          </a:p>
          <a:p>
            <a:pPr marL="0" lvl="0" indent="0" algn="l" rtl="0">
              <a:lnSpc>
                <a:spcPct val="150000"/>
              </a:lnSpc>
              <a:spcBef>
                <a:spcPts val="0"/>
              </a:spcBef>
              <a:spcAft>
                <a:spcPts val="0"/>
              </a:spcAft>
              <a:buNone/>
            </a:pPr>
            <a:endParaRPr sz="1200">
              <a:solidFill>
                <a:schemeClr val="lt1"/>
              </a:solidFill>
              <a:latin typeface="Roboto"/>
              <a:ea typeface="Roboto"/>
              <a:cs typeface="Roboto"/>
              <a:sym typeface="Roboto"/>
            </a:endParaRPr>
          </a:p>
          <a:p>
            <a:pPr marL="0" lvl="0" indent="0" algn="l" rtl="0">
              <a:lnSpc>
                <a:spcPct val="150000"/>
              </a:lnSpc>
              <a:spcBef>
                <a:spcPts val="0"/>
              </a:spcBef>
              <a:spcAft>
                <a:spcPts val="0"/>
              </a:spcAft>
              <a:buNone/>
            </a:pPr>
            <a:r>
              <a:rPr lang="en" sz="12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Check out this helpful article</a:t>
            </a:r>
            <a:r>
              <a:rPr lang="en" sz="1200">
                <a:solidFill>
                  <a:schemeClr val="lt1"/>
                </a:solidFill>
                <a:latin typeface="Roboto"/>
                <a:ea typeface="Roboto"/>
                <a:cs typeface="Roboto"/>
                <a:sym typeface="Roboto"/>
              </a:rPr>
              <a:t> to learn how to add the MAA as a safe sender.</a:t>
            </a:r>
            <a:endParaRPr sz="1200">
              <a:solidFill>
                <a:schemeClr val="lt1"/>
              </a:solidFill>
              <a:latin typeface="Roboto"/>
              <a:ea typeface="Roboto"/>
              <a:cs typeface="Roboto"/>
              <a:sym typeface="Roboto"/>
            </a:endParaRPr>
          </a:p>
        </p:txBody>
      </p:sp>
      <p:pic>
        <p:nvPicPr>
          <p:cNvPr id="381" name="Google Shape;381;p39"/>
          <p:cNvPicPr preferRelativeResize="0"/>
          <p:nvPr/>
        </p:nvPicPr>
        <p:blipFill rotWithShape="1">
          <a:blip r:embed="rId5">
            <a:alphaModFix/>
          </a:blip>
          <a:srcRect l="59" r="59"/>
          <a:stretch/>
        </p:blipFill>
        <p:spPr>
          <a:xfrm>
            <a:off x="233425" y="4709425"/>
            <a:ext cx="828055" cy="27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0"/>
          <p:cNvSpPr txBox="1"/>
          <p:nvPr/>
        </p:nvSpPr>
        <p:spPr>
          <a:xfrm>
            <a:off x="1725150" y="1567025"/>
            <a:ext cx="5693700" cy="150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rgbClr val="FFFFFF"/>
                </a:solidFill>
                <a:latin typeface="Roboto Condensed"/>
                <a:ea typeface="Roboto Condensed"/>
                <a:cs typeface="Roboto Condensed"/>
                <a:sym typeface="Roboto Condensed"/>
              </a:rPr>
              <a:t>Thank you for being a part of the MAA Community!</a:t>
            </a:r>
            <a:endParaRPr sz="4000">
              <a:solidFill>
                <a:srgbClr val="FFFFFF"/>
              </a:solidFill>
              <a:latin typeface="Roboto Condensed"/>
              <a:ea typeface="Roboto Condensed"/>
              <a:cs typeface="Roboto Condensed"/>
              <a:sym typeface="Roboto Condensed"/>
            </a:endParaRPr>
          </a:p>
        </p:txBody>
      </p:sp>
      <p:pic>
        <p:nvPicPr>
          <p:cNvPr id="387" name="Google Shape;387;p40"/>
          <p:cNvPicPr preferRelativeResize="0"/>
          <p:nvPr/>
        </p:nvPicPr>
        <p:blipFill>
          <a:blip r:embed="rId3">
            <a:alphaModFix/>
          </a:blip>
          <a:stretch>
            <a:fillRect/>
          </a:stretch>
        </p:blipFill>
        <p:spPr>
          <a:xfrm>
            <a:off x="3878950" y="3495200"/>
            <a:ext cx="1386075" cy="557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3">
            <a:alphaModFix/>
          </a:blip>
          <a:srcRect t="724"/>
          <a:stretch/>
        </p:blipFill>
        <p:spPr>
          <a:xfrm>
            <a:off x="-20040" y="74150"/>
            <a:ext cx="9210389" cy="5143500"/>
          </a:xfrm>
          <a:prstGeom prst="rect">
            <a:avLst/>
          </a:prstGeom>
          <a:noFill/>
          <a:ln>
            <a:noFill/>
          </a:ln>
        </p:spPr>
      </p:pic>
      <p:sp>
        <p:nvSpPr>
          <p:cNvPr id="52" name="Google Shape;52;p10"/>
          <p:cNvSpPr txBox="1"/>
          <p:nvPr/>
        </p:nvSpPr>
        <p:spPr>
          <a:xfrm>
            <a:off x="4811450" y="915175"/>
            <a:ext cx="3631200" cy="2586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MAA is pleased to announce two new programs developed in partnership with the Association for Women in Mathematics (AWM) and the National Association of Mathematicians (NAM).</a:t>
            </a:r>
            <a:endParaRPr sz="1200">
              <a:solidFill>
                <a:schemeClr val="dk2"/>
              </a:solidFill>
              <a:latin typeface="Roboto"/>
              <a:ea typeface="Roboto"/>
              <a:cs typeface="Roboto"/>
              <a:sym typeface="Roboto"/>
            </a:endParaRPr>
          </a:p>
          <a:p>
            <a:pPr marL="0" lvl="0" indent="0" algn="l" rtl="0">
              <a:lnSpc>
                <a:spcPct val="150000"/>
              </a:lnSpc>
              <a:spcBef>
                <a:spcPts val="0"/>
              </a:spcBef>
              <a:spcAft>
                <a:spcPts val="0"/>
              </a:spcAft>
              <a:buNone/>
            </a:pPr>
            <a:endParaRPr sz="1200">
              <a:solidFill>
                <a:schemeClr val="dk2"/>
              </a:solidFill>
              <a:latin typeface="Roboto"/>
              <a:ea typeface="Roboto"/>
              <a:cs typeface="Roboto"/>
              <a:sym typeface="Roboto"/>
            </a:endParaRPr>
          </a:p>
          <a:p>
            <a:pPr marL="0" lvl="0" indent="0" algn="l" rtl="0">
              <a:lnSpc>
                <a:spcPct val="150000"/>
              </a:lnSpc>
              <a:spcBef>
                <a:spcPts val="0"/>
              </a:spcBef>
              <a:spcAft>
                <a:spcPts val="0"/>
              </a:spcAft>
              <a:buNone/>
            </a:pPr>
            <a:r>
              <a:rPr lang="en" sz="1200">
                <a:solidFill>
                  <a:schemeClr val="dk2"/>
                </a:solidFill>
                <a:latin typeface="Roboto"/>
                <a:ea typeface="Roboto"/>
                <a:cs typeface="Roboto"/>
                <a:sym typeface="Roboto"/>
              </a:rPr>
              <a:t>The new program will complement the George Polya lectureship  bringing excellent expositors and a diverse group of speakers representing early-career mathematicians to our audiences.</a:t>
            </a:r>
            <a:endParaRPr sz="1200">
              <a:solidFill>
                <a:schemeClr val="dk2"/>
              </a:solidFill>
              <a:latin typeface="Roboto"/>
              <a:ea typeface="Roboto"/>
              <a:cs typeface="Roboto"/>
              <a:sym typeface="Roboto"/>
            </a:endParaRPr>
          </a:p>
        </p:txBody>
      </p:sp>
      <p:sp>
        <p:nvSpPr>
          <p:cNvPr id="53" name="Google Shape;53;p10"/>
          <p:cNvSpPr txBox="1"/>
          <p:nvPr/>
        </p:nvSpPr>
        <p:spPr>
          <a:xfrm>
            <a:off x="5764425" y="4523800"/>
            <a:ext cx="3000000" cy="492600"/>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0"/>
              </a:spcBef>
              <a:spcAft>
                <a:spcPts val="0"/>
              </a:spcAft>
              <a:buNone/>
            </a:pPr>
            <a:r>
              <a:rPr lang="en" sz="2000" b="1" dirty="0">
                <a:solidFill>
                  <a:schemeClr val="dk2"/>
                </a:solidFill>
                <a:latin typeface="Roboto"/>
                <a:ea typeface="Roboto"/>
                <a:cs typeface="Roboto"/>
                <a:sym typeface="Roboto"/>
              </a:rPr>
              <a:t>Learn more!</a:t>
            </a:r>
            <a:endParaRPr sz="2000" b="1" dirty="0">
              <a:solidFill>
                <a:schemeClr val="dk2"/>
              </a:solidFill>
              <a:latin typeface="Roboto"/>
              <a:ea typeface="Roboto"/>
              <a:cs typeface="Roboto"/>
              <a:sym typeface="Roboto"/>
            </a:endParaRPr>
          </a:p>
        </p:txBody>
      </p:sp>
      <p:sp>
        <p:nvSpPr>
          <p:cNvPr id="54" name="Google Shape;54;p10"/>
          <p:cNvSpPr txBox="1"/>
          <p:nvPr/>
        </p:nvSpPr>
        <p:spPr>
          <a:xfrm>
            <a:off x="908225" y="915175"/>
            <a:ext cx="3290100" cy="237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200" b="1">
                <a:solidFill>
                  <a:schemeClr val="dk2"/>
                </a:solidFill>
                <a:latin typeface="Roboto"/>
                <a:ea typeface="Roboto"/>
                <a:cs typeface="Roboto"/>
                <a:sym typeface="Roboto"/>
              </a:rPr>
              <a:t>New MAA/AWM/NAM Section Lecturer Series</a:t>
            </a:r>
            <a:endParaRPr sz="3200" b="1">
              <a:solidFill>
                <a:schemeClr val="dk2"/>
              </a:solidFill>
              <a:latin typeface="Roboto"/>
              <a:ea typeface="Roboto"/>
              <a:cs typeface="Roboto"/>
              <a:sym typeface="Roboto"/>
            </a:endParaRPr>
          </a:p>
        </p:txBody>
      </p:sp>
      <p:pic>
        <p:nvPicPr>
          <p:cNvPr id="55" name="Google Shape;55;p10"/>
          <p:cNvPicPr preferRelativeResize="0"/>
          <p:nvPr/>
        </p:nvPicPr>
        <p:blipFill>
          <a:blip r:embed="rId4">
            <a:alphaModFix/>
          </a:blip>
          <a:stretch>
            <a:fillRect/>
          </a:stretch>
        </p:blipFill>
        <p:spPr>
          <a:xfrm>
            <a:off x="233425" y="4709425"/>
            <a:ext cx="828053" cy="27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1"/>
          <p:cNvPicPr preferRelativeResize="0"/>
          <p:nvPr/>
        </p:nvPicPr>
        <p:blipFill rotWithShape="1">
          <a:blip r:embed="rId3">
            <a:alphaModFix/>
          </a:blip>
          <a:srcRect t="724"/>
          <a:stretch/>
        </p:blipFill>
        <p:spPr>
          <a:xfrm>
            <a:off x="-20040" y="74150"/>
            <a:ext cx="9210389" cy="5143500"/>
          </a:xfrm>
          <a:prstGeom prst="rect">
            <a:avLst/>
          </a:prstGeom>
          <a:noFill/>
          <a:ln>
            <a:noFill/>
          </a:ln>
        </p:spPr>
      </p:pic>
      <p:pic>
        <p:nvPicPr>
          <p:cNvPr id="61" name="Google Shape;61;p11"/>
          <p:cNvPicPr preferRelativeResize="0"/>
          <p:nvPr/>
        </p:nvPicPr>
        <p:blipFill>
          <a:blip r:embed="rId4">
            <a:alphaModFix/>
          </a:blip>
          <a:stretch>
            <a:fillRect/>
          </a:stretch>
        </p:blipFill>
        <p:spPr>
          <a:xfrm>
            <a:off x="233425" y="4709425"/>
            <a:ext cx="828053" cy="273900"/>
          </a:xfrm>
          <a:prstGeom prst="rect">
            <a:avLst/>
          </a:prstGeom>
          <a:noFill/>
          <a:ln>
            <a:noFill/>
          </a:ln>
        </p:spPr>
      </p:pic>
      <p:pic>
        <p:nvPicPr>
          <p:cNvPr id="62" name="Google Shape;62;p11"/>
          <p:cNvPicPr preferRelativeResize="0"/>
          <p:nvPr/>
        </p:nvPicPr>
        <p:blipFill rotWithShape="1">
          <a:blip r:embed="rId5">
            <a:alphaModFix/>
          </a:blip>
          <a:srcRect/>
          <a:stretch/>
        </p:blipFill>
        <p:spPr>
          <a:xfrm>
            <a:off x="6670475" y="945300"/>
            <a:ext cx="1793100" cy="2514000"/>
          </a:xfrm>
          <a:prstGeom prst="ellipse">
            <a:avLst/>
          </a:prstGeom>
          <a:noFill/>
          <a:ln>
            <a:noFill/>
          </a:ln>
        </p:spPr>
      </p:pic>
      <p:pic>
        <p:nvPicPr>
          <p:cNvPr id="63" name="Google Shape;63;p11"/>
          <p:cNvPicPr preferRelativeResize="0"/>
          <p:nvPr/>
        </p:nvPicPr>
        <p:blipFill>
          <a:blip r:embed="rId6">
            <a:alphaModFix/>
          </a:blip>
          <a:stretch>
            <a:fillRect/>
          </a:stretch>
        </p:blipFill>
        <p:spPr>
          <a:xfrm>
            <a:off x="845590" y="945300"/>
            <a:ext cx="1793100" cy="2522100"/>
          </a:xfrm>
          <a:prstGeom prst="ellipse">
            <a:avLst/>
          </a:prstGeom>
          <a:noFill/>
          <a:ln>
            <a:noFill/>
          </a:ln>
        </p:spPr>
      </p:pic>
      <p:sp>
        <p:nvSpPr>
          <p:cNvPr id="64" name="Google Shape;64;p11"/>
          <p:cNvSpPr txBox="1"/>
          <p:nvPr/>
        </p:nvSpPr>
        <p:spPr>
          <a:xfrm>
            <a:off x="3072000" y="1522063"/>
            <a:ext cx="3000000" cy="153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Roboto"/>
                <a:ea typeface="Roboto"/>
                <a:cs typeface="Roboto"/>
                <a:sym typeface="Roboto"/>
              </a:rPr>
              <a:t>Meet Our New AWM Section Speakers</a:t>
            </a:r>
            <a:endParaRPr sz="2400" b="1">
              <a:solidFill>
                <a:schemeClr val="dk2"/>
              </a:solidFill>
              <a:latin typeface="Roboto"/>
              <a:ea typeface="Roboto"/>
              <a:cs typeface="Roboto"/>
              <a:sym typeface="Roboto"/>
            </a:endParaRPr>
          </a:p>
          <a:p>
            <a:pPr marL="0" lvl="0" indent="0" algn="ctr" rtl="0">
              <a:lnSpc>
                <a:spcPct val="115000"/>
              </a:lnSpc>
              <a:spcBef>
                <a:spcPts val="0"/>
              </a:spcBef>
              <a:spcAft>
                <a:spcPts val="0"/>
              </a:spcAft>
              <a:buNone/>
            </a:pPr>
            <a:r>
              <a:rPr lang="en" sz="1500">
                <a:solidFill>
                  <a:schemeClr val="dk2"/>
                </a:solidFill>
                <a:latin typeface="Roboto"/>
                <a:ea typeface="Roboto"/>
                <a:cs typeface="Roboto"/>
                <a:sym typeface="Roboto"/>
              </a:rPr>
              <a:t>For speaker details and abstracts, </a:t>
            </a:r>
            <a:r>
              <a:rPr lang="en" sz="1500" u="sng">
                <a:solidFill>
                  <a:schemeClr val="dk2"/>
                </a:solidFill>
                <a:latin typeface="Roboto"/>
                <a:ea typeface="Roboto"/>
                <a:cs typeface="Roboto"/>
                <a:sym typeface="Roboto"/>
                <a:hlinkClick r:id="rId7">
                  <a:extLst>
                    <a:ext uri="{A12FA001-AC4F-418D-AE19-62706E023703}">
                      <ahyp:hlinkClr xmlns:ahyp="http://schemas.microsoft.com/office/drawing/2018/hyperlinkcolor" val="tx"/>
                    </a:ext>
                  </a:extLst>
                </a:hlinkClick>
              </a:rPr>
              <a:t>visit our website</a:t>
            </a:r>
            <a:endParaRPr sz="1800"/>
          </a:p>
        </p:txBody>
      </p:sp>
      <p:sp>
        <p:nvSpPr>
          <p:cNvPr id="65" name="Google Shape;65;p11"/>
          <p:cNvSpPr txBox="1"/>
          <p:nvPr/>
        </p:nvSpPr>
        <p:spPr>
          <a:xfrm>
            <a:off x="2421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Catherine Hsu</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Swarthmore College</a:t>
            </a:r>
            <a:endParaRPr sz="1200">
              <a:solidFill>
                <a:schemeClr val="dk2"/>
              </a:solidFill>
              <a:latin typeface="Roboto"/>
              <a:ea typeface="Roboto"/>
              <a:cs typeface="Roboto"/>
              <a:sym typeface="Roboto"/>
            </a:endParaRPr>
          </a:p>
        </p:txBody>
      </p:sp>
      <p:sp>
        <p:nvSpPr>
          <p:cNvPr id="66" name="Google Shape;66;p11"/>
          <p:cNvSpPr txBox="1"/>
          <p:nvPr/>
        </p:nvSpPr>
        <p:spPr>
          <a:xfrm>
            <a:off x="59700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Anastasia Chavez </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University of California, Davis</a:t>
            </a:r>
            <a:endParaRPr sz="1200">
              <a:solidFill>
                <a:schemeClr val="dk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2"/>
          <p:cNvPicPr preferRelativeResize="0"/>
          <p:nvPr/>
        </p:nvPicPr>
        <p:blipFill rotWithShape="1">
          <a:blip r:embed="rId3">
            <a:alphaModFix/>
          </a:blip>
          <a:srcRect t="724"/>
          <a:stretch/>
        </p:blipFill>
        <p:spPr>
          <a:xfrm>
            <a:off x="-20040" y="74150"/>
            <a:ext cx="9210389" cy="5143500"/>
          </a:xfrm>
          <a:prstGeom prst="rect">
            <a:avLst/>
          </a:prstGeom>
          <a:noFill/>
          <a:ln>
            <a:noFill/>
          </a:ln>
        </p:spPr>
      </p:pic>
      <p:pic>
        <p:nvPicPr>
          <p:cNvPr id="72" name="Google Shape;72;p12"/>
          <p:cNvPicPr preferRelativeResize="0"/>
          <p:nvPr/>
        </p:nvPicPr>
        <p:blipFill>
          <a:blip r:embed="rId4">
            <a:alphaModFix/>
          </a:blip>
          <a:stretch>
            <a:fillRect/>
          </a:stretch>
        </p:blipFill>
        <p:spPr>
          <a:xfrm>
            <a:off x="233425" y="4709425"/>
            <a:ext cx="828053" cy="273900"/>
          </a:xfrm>
          <a:prstGeom prst="rect">
            <a:avLst/>
          </a:prstGeom>
          <a:noFill/>
          <a:ln>
            <a:noFill/>
          </a:ln>
        </p:spPr>
      </p:pic>
      <p:pic>
        <p:nvPicPr>
          <p:cNvPr id="73" name="Google Shape;73;p12"/>
          <p:cNvPicPr preferRelativeResize="0"/>
          <p:nvPr/>
        </p:nvPicPr>
        <p:blipFill rotWithShape="1">
          <a:blip r:embed="rId5">
            <a:alphaModFix/>
          </a:blip>
          <a:srcRect t="228" b="228"/>
          <a:stretch/>
        </p:blipFill>
        <p:spPr>
          <a:xfrm>
            <a:off x="6670475" y="945300"/>
            <a:ext cx="1793100" cy="2514000"/>
          </a:xfrm>
          <a:prstGeom prst="ellipse">
            <a:avLst/>
          </a:prstGeom>
          <a:noFill/>
          <a:ln>
            <a:noFill/>
          </a:ln>
        </p:spPr>
      </p:pic>
      <p:pic>
        <p:nvPicPr>
          <p:cNvPr id="74" name="Google Shape;74;p12"/>
          <p:cNvPicPr preferRelativeResize="0"/>
          <p:nvPr/>
        </p:nvPicPr>
        <p:blipFill rotWithShape="1">
          <a:blip r:embed="rId6">
            <a:alphaModFix/>
          </a:blip>
          <a:srcRect t="39" b="49"/>
          <a:stretch/>
        </p:blipFill>
        <p:spPr>
          <a:xfrm>
            <a:off x="845590" y="945300"/>
            <a:ext cx="1793100" cy="2522100"/>
          </a:xfrm>
          <a:prstGeom prst="ellipse">
            <a:avLst/>
          </a:prstGeom>
          <a:noFill/>
          <a:ln>
            <a:noFill/>
          </a:ln>
        </p:spPr>
      </p:pic>
      <p:sp>
        <p:nvSpPr>
          <p:cNvPr id="75" name="Google Shape;75;p12"/>
          <p:cNvSpPr txBox="1"/>
          <p:nvPr/>
        </p:nvSpPr>
        <p:spPr>
          <a:xfrm>
            <a:off x="3072000" y="1522063"/>
            <a:ext cx="3000000" cy="153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Roboto"/>
                <a:ea typeface="Roboto"/>
                <a:cs typeface="Roboto"/>
                <a:sym typeface="Roboto"/>
              </a:rPr>
              <a:t>Meet Our New AWM Section Speakers</a:t>
            </a:r>
            <a:endParaRPr sz="2400" b="1">
              <a:solidFill>
                <a:schemeClr val="dk2"/>
              </a:solidFill>
              <a:latin typeface="Roboto"/>
              <a:ea typeface="Roboto"/>
              <a:cs typeface="Roboto"/>
              <a:sym typeface="Roboto"/>
            </a:endParaRPr>
          </a:p>
          <a:p>
            <a:pPr marL="0" lvl="0" indent="0" algn="ctr" rtl="0">
              <a:lnSpc>
                <a:spcPct val="115000"/>
              </a:lnSpc>
              <a:spcBef>
                <a:spcPts val="0"/>
              </a:spcBef>
              <a:spcAft>
                <a:spcPts val="0"/>
              </a:spcAft>
              <a:buNone/>
            </a:pPr>
            <a:r>
              <a:rPr lang="en" sz="1500">
                <a:solidFill>
                  <a:schemeClr val="dk2"/>
                </a:solidFill>
                <a:latin typeface="Roboto"/>
                <a:ea typeface="Roboto"/>
                <a:cs typeface="Roboto"/>
                <a:sym typeface="Roboto"/>
              </a:rPr>
              <a:t>For speaker details and abstracts, </a:t>
            </a:r>
            <a:r>
              <a:rPr lang="en" sz="1500" u="sng">
                <a:solidFill>
                  <a:schemeClr val="dk2"/>
                </a:solidFill>
                <a:latin typeface="Roboto"/>
                <a:ea typeface="Roboto"/>
                <a:cs typeface="Roboto"/>
                <a:sym typeface="Roboto"/>
                <a:hlinkClick r:id="rId7">
                  <a:extLst>
                    <a:ext uri="{A12FA001-AC4F-418D-AE19-62706E023703}">
                      <ahyp:hlinkClr xmlns:ahyp="http://schemas.microsoft.com/office/drawing/2018/hyperlinkcolor" val="tx"/>
                    </a:ext>
                  </a:extLst>
                </a:hlinkClick>
              </a:rPr>
              <a:t>visit our website</a:t>
            </a:r>
            <a:endParaRPr sz="1800"/>
          </a:p>
        </p:txBody>
      </p:sp>
      <p:sp>
        <p:nvSpPr>
          <p:cNvPr id="76" name="Google Shape;76;p12"/>
          <p:cNvSpPr txBox="1"/>
          <p:nvPr/>
        </p:nvSpPr>
        <p:spPr>
          <a:xfrm>
            <a:off x="2421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Karamatou Yacoubou Djima</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Amherst College</a:t>
            </a:r>
            <a:endParaRPr sz="1300">
              <a:solidFill>
                <a:schemeClr val="dk2"/>
              </a:solidFill>
              <a:latin typeface="Roboto"/>
              <a:ea typeface="Roboto"/>
              <a:cs typeface="Roboto"/>
              <a:sym typeface="Roboto"/>
            </a:endParaRPr>
          </a:p>
        </p:txBody>
      </p:sp>
      <p:sp>
        <p:nvSpPr>
          <p:cNvPr id="77" name="Google Shape;77;p12"/>
          <p:cNvSpPr txBox="1"/>
          <p:nvPr/>
        </p:nvSpPr>
        <p:spPr>
          <a:xfrm>
            <a:off x="59700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Marissa Loving </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Georgia Institute of Technology</a:t>
            </a:r>
            <a:endParaRPr sz="1200">
              <a:solidFill>
                <a:schemeClr val="dk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3"/>
          <p:cNvPicPr preferRelativeResize="0"/>
          <p:nvPr/>
        </p:nvPicPr>
        <p:blipFill rotWithShape="1">
          <a:blip r:embed="rId3">
            <a:alphaModFix/>
          </a:blip>
          <a:srcRect t="724"/>
          <a:stretch/>
        </p:blipFill>
        <p:spPr>
          <a:xfrm>
            <a:off x="-20040" y="74150"/>
            <a:ext cx="9210389" cy="5143500"/>
          </a:xfrm>
          <a:prstGeom prst="rect">
            <a:avLst/>
          </a:prstGeom>
          <a:noFill/>
          <a:ln>
            <a:noFill/>
          </a:ln>
        </p:spPr>
      </p:pic>
      <p:pic>
        <p:nvPicPr>
          <p:cNvPr id="83" name="Google Shape;83;p13"/>
          <p:cNvPicPr preferRelativeResize="0"/>
          <p:nvPr/>
        </p:nvPicPr>
        <p:blipFill>
          <a:blip r:embed="rId4">
            <a:alphaModFix/>
          </a:blip>
          <a:stretch>
            <a:fillRect/>
          </a:stretch>
        </p:blipFill>
        <p:spPr>
          <a:xfrm>
            <a:off x="233425" y="4709425"/>
            <a:ext cx="828053" cy="273900"/>
          </a:xfrm>
          <a:prstGeom prst="rect">
            <a:avLst/>
          </a:prstGeom>
          <a:noFill/>
          <a:ln>
            <a:noFill/>
          </a:ln>
        </p:spPr>
      </p:pic>
      <p:pic>
        <p:nvPicPr>
          <p:cNvPr id="84" name="Google Shape;84;p13"/>
          <p:cNvPicPr preferRelativeResize="0"/>
          <p:nvPr/>
        </p:nvPicPr>
        <p:blipFill rotWithShape="1">
          <a:blip r:embed="rId5">
            <a:alphaModFix/>
          </a:blip>
          <a:srcRect t="228" b="228"/>
          <a:stretch/>
        </p:blipFill>
        <p:spPr>
          <a:xfrm>
            <a:off x="6670475" y="945300"/>
            <a:ext cx="1793100" cy="2514000"/>
          </a:xfrm>
          <a:prstGeom prst="ellipse">
            <a:avLst/>
          </a:prstGeom>
          <a:noFill/>
          <a:ln>
            <a:noFill/>
          </a:ln>
        </p:spPr>
      </p:pic>
      <p:pic>
        <p:nvPicPr>
          <p:cNvPr id="85" name="Google Shape;85;p13"/>
          <p:cNvPicPr preferRelativeResize="0"/>
          <p:nvPr/>
        </p:nvPicPr>
        <p:blipFill rotWithShape="1">
          <a:blip r:embed="rId6">
            <a:alphaModFix/>
          </a:blip>
          <a:srcRect l="89" r="99"/>
          <a:stretch/>
        </p:blipFill>
        <p:spPr>
          <a:xfrm>
            <a:off x="845590" y="945300"/>
            <a:ext cx="1793100" cy="2522100"/>
          </a:xfrm>
          <a:prstGeom prst="ellipse">
            <a:avLst/>
          </a:prstGeom>
          <a:noFill/>
          <a:ln>
            <a:noFill/>
          </a:ln>
        </p:spPr>
      </p:pic>
      <p:sp>
        <p:nvSpPr>
          <p:cNvPr id="86" name="Google Shape;86;p13"/>
          <p:cNvSpPr txBox="1"/>
          <p:nvPr/>
        </p:nvSpPr>
        <p:spPr>
          <a:xfrm>
            <a:off x="3072000" y="1522063"/>
            <a:ext cx="3000000" cy="153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Roboto"/>
                <a:ea typeface="Roboto"/>
                <a:cs typeface="Roboto"/>
                <a:sym typeface="Roboto"/>
              </a:rPr>
              <a:t>Meet Our New NAM Section Speakers</a:t>
            </a:r>
            <a:endParaRPr sz="2400" b="1">
              <a:solidFill>
                <a:schemeClr val="dk2"/>
              </a:solidFill>
              <a:latin typeface="Roboto"/>
              <a:ea typeface="Roboto"/>
              <a:cs typeface="Roboto"/>
              <a:sym typeface="Roboto"/>
            </a:endParaRPr>
          </a:p>
          <a:p>
            <a:pPr marL="0" lvl="0" indent="0" algn="ctr" rtl="0">
              <a:lnSpc>
                <a:spcPct val="115000"/>
              </a:lnSpc>
              <a:spcBef>
                <a:spcPts val="0"/>
              </a:spcBef>
              <a:spcAft>
                <a:spcPts val="0"/>
              </a:spcAft>
              <a:buNone/>
            </a:pPr>
            <a:r>
              <a:rPr lang="en" sz="1500">
                <a:solidFill>
                  <a:schemeClr val="dk2"/>
                </a:solidFill>
                <a:latin typeface="Roboto"/>
                <a:ea typeface="Roboto"/>
                <a:cs typeface="Roboto"/>
                <a:sym typeface="Roboto"/>
              </a:rPr>
              <a:t>For speaker details and abstracts, </a:t>
            </a:r>
            <a:r>
              <a:rPr lang="en" sz="1500" u="sng">
                <a:solidFill>
                  <a:schemeClr val="dk2"/>
                </a:solidFill>
                <a:latin typeface="Roboto"/>
                <a:ea typeface="Roboto"/>
                <a:cs typeface="Roboto"/>
                <a:sym typeface="Roboto"/>
                <a:hlinkClick r:id="rId7">
                  <a:extLst>
                    <a:ext uri="{A12FA001-AC4F-418D-AE19-62706E023703}">
                      <ahyp:hlinkClr xmlns:ahyp="http://schemas.microsoft.com/office/drawing/2018/hyperlinkcolor" val="tx"/>
                    </a:ext>
                  </a:extLst>
                </a:hlinkClick>
              </a:rPr>
              <a:t>visit our website</a:t>
            </a:r>
            <a:endParaRPr sz="1800"/>
          </a:p>
        </p:txBody>
      </p:sp>
      <p:sp>
        <p:nvSpPr>
          <p:cNvPr id="87" name="Google Shape;87;p13"/>
          <p:cNvSpPr txBox="1"/>
          <p:nvPr/>
        </p:nvSpPr>
        <p:spPr>
          <a:xfrm>
            <a:off x="2421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Jose Perea</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Michigan State University</a:t>
            </a:r>
            <a:endParaRPr sz="1300">
              <a:solidFill>
                <a:schemeClr val="dk2"/>
              </a:solidFill>
              <a:latin typeface="Roboto"/>
              <a:ea typeface="Roboto"/>
              <a:cs typeface="Roboto"/>
              <a:sym typeface="Roboto"/>
            </a:endParaRPr>
          </a:p>
        </p:txBody>
      </p:sp>
      <p:sp>
        <p:nvSpPr>
          <p:cNvPr id="88" name="Google Shape;88;p13"/>
          <p:cNvSpPr txBox="1"/>
          <p:nvPr/>
        </p:nvSpPr>
        <p:spPr>
          <a:xfrm>
            <a:off x="59700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Haydee Lindo </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Harvey Mudd College</a:t>
            </a:r>
            <a:endParaRPr sz="1200">
              <a:solidFill>
                <a:schemeClr val="dk2"/>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p:cNvPicPr preferRelativeResize="0"/>
          <p:nvPr/>
        </p:nvPicPr>
        <p:blipFill rotWithShape="1">
          <a:blip r:embed="rId3">
            <a:alphaModFix/>
          </a:blip>
          <a:srcRect t="724"/>
          <a:stretch/>
        </p:blipFill>
        <p:spPr>
          <a:xfrm>
            <a:off x="-20040" y="74150"/>
            <a:ext cx="9210389" cy="5143500"/>
          </a:xfrm>
          <a:prstGeom prst="rect">
            <a:avLst/>
          </a:prstGeom>
          <a:noFill/>
          <a:ln>
            <a:noFill/>
          </a:ln>
        </p:spPr>
      </p:pic>
      <p:pic>
        <p:nvPicPr>
          <p:cNvPr id="94" name="Google Shape;94;p14"/>
          <p:cNvPicPr preferRelativeResize="0"/>
          <p:nvPr/>
        </p:nvPicPr>
        <p:blipFill>
          <a:blip r:embed="rId4">
            <a:alphaModFix/>
          </a:blip>
          <a:stretch>
            <a:fillRect/>
          </a:stretch>
        </p:blipFill>
        <p:spPr>
          <a:xfrm>
            <a:off x="233425" y="4709425"/>
            <a:ext cx="828053" cy="273900"/>
          </a:xfrm>
          <a:prstGeom prst="rect">
            <a:avLst/>
          </a:prstGeom>
          <a:noFill/>
          <a:ln>
            <a:noFill/>
          </a:ln>
        </p:spPr>
      </p:pic>
      <p:pic>
        <p:nvPicPr>
          <p:cNvPr id="95" name="Google Shape;95;p14"/>
          <p:cNvPicPr preferRelativeResize="0"/>
          <p:nvPr/>
        </p:nvPicPr>
        <p:blipFill rotWithShape="1">
          <a:blip r:embed="rId5">
            <a:alphaModFix/>
          </a:blip>
          <a:srcRect t="39" b="49"/>
          <a:stretch/>
        </p:blipFill>
        <p:spPr>
          <a:xfrm>
            <a:off x="6670475" y="945300"/>
            <a:ext cx="1793100" cy="2514000"/>
          </a:xfrm>
          <a:prstGeom prst="ellipse">
            <a:avLst/>
          </a:prstGeom>
          <a:noFill/>
          <a:ln>
            <a:noFill/>
          </a:ln>
        </p:spPr>
      </p:pic>
      <p:pic>
        <p:nvPicPr>
          <p:cNvPr id="96" name="Google Shape;96;p14"/>
          <p:cNvPicPr preferRelativeResize="0"/>
          <p:nvPr/>
        </p:nvPicPr>
        <p:blipFill rotWithShape="1">
          <a:blip r:embed="rId6">
            <a:alphaModFix/>
          </a:blip>
          <a:srcRect l="49" r="39"/>
          <a:stretch/>
        </p:blipFill>
        <p:spPr>
          <a:xfrm>
            <a:off x="845590" y="945300"/>
            <a:ext cx="1793100" cy="2522100"/>
          </a:xfrm>
          <a:prstGeom prst="ellipse">
            <a:avLst/>
          </a:prstGeom>
          <a:noFill/>
          <a:ln>
            <a:noFill/>
          </a:ln>
        </p:spPr>
      </p:pic>
      <p:sp>
        <p:nvSpPr>
          <p:cNvPr id="97" name="Google Shape;97;p14"/>
          <p:cNvSpPr txBox="1"/>
          <p:nvPr/>
        </p:nvSpPr>
        <p:spPr>
          <a:xfrm>
            <a:off x="3072000" y="1522063"/>
            <a:ext cx="3000000" cy="153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b="1">
                <a:solidFill>
                  <a:schemeClr val="dk2"/>
                </a:solidFill>
                <a:latin typeface="Roboto"/>
                <a:ea typeface="Roboto"/>
                <a:cs typeface="Roboto"/>
                <a:sym typeface="Roboto"/>
              </a:rPr>
              <a:t>Meet Our New NAM Section Speakers</a:t>
            </a:r>
            <a:endParaRPr sz="2400" b="1">
              <a:solidFill>
                <a:schemeClr val="dk2"/>
              </a:solidFill>
              <a:latin typeface="Roboto"/>
              <a:ea typeface="Roboto"/>
              <a:cs typeface="Roboto"/>
              <a:sym typeface="Roboto"/>
            </a:endParaRPr>
          </a:p>
          <a:p>
            <a:pPr marL="0" lvl="0" indent="0" algn="ctr" rtl="0">
              <a:lnSpc>
                <a:spcPct val="115000"/>
              </a:lnSpc>
              <a:spcBef>
                <a:spcPts val="0"/>
              </a:spcBef>
              <a:spcAft>
                <a:spcPts val="0"/>
              </a:spcAft>
              <a:buNone/>
            </a:pPr>
            <a:r>
              <a:rPr lang="en" sz="1500">
                <a:solidFill>
                  <a:schemeClr val="dk2"/>
                </a:solidFill>
                <a:latin typeface="Roboto"/>
                <a:ea typeface="Roboto"/>
                <a:cs typeface="Roboto"/>
                <a:sym typeface="Roboto"/>
              </a:rPr>
              <a:t>For speaker details and abstracts, </a:t>
            </a:r>
            <a:r>
              <a:rPr lang="en" sz="1500" u="sng">
                <a:solidFill>
                  <a:schemeClr val="dk2"/>
                </a:solidFill>
                <a:latin typeface="Roboto"/>
                <a:ea typeface="Roboto"/>
                <a:cs typeface="Roboto"/>
                <a:sym typeface="Roboto"/>
                <a:hlinkClick r:id="rId7">
                  <a:extLst>
                    <a:ext uri="{A12FA001-AC4F-418D-AE19-62706E023703}">
                      <ahyp:hlinkClr xmlns:ahyp="http://schemas.microsoft.com/office/drawing/2018/hyperlinkcolor" val="tx"/>
                    </a:ext>
                  </a:extLst>
                </a:hlinkClick>
              </a:rPr>
              <a:t>visit our website</a:t>
            </a:r>
            <a:endParaRPr sz="1800"/>
          </a:p>
        </p:txBody>
      </p:sp>
      <p:sp>
        <p:nvSpPr>
          <p:cNvPr id="98" name="Google Shape;98;p14"/>
          <p:cNvSpPr txBox="1"/>
          <p:nvPr/>
        </p:nvSpPr>
        <p:spPr>
          <a:xfrm>
            <a:off x="2421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Talea Mayo</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Emory University</a:t>
            </a:r>
            <a:endParaRPr sz="1300">
              <a:solidFill>
                <a:schemeClr val="dk2"/>
              </a:solidFill>
              <a:latin typeface="Roboto"/>
              <a:ea typeface="Roboto"/>
              <a:cs typeface="Roboto"/>
              <a:sym typeface="Roboto"/>
            </a:endParaRPr>
          </a:p>
        </p:txBody>
      </p:sp>
      <p:sp>
        <p:nvSpPr>
          <p:cNvPr id="99" name="Google Shape;99;p14"/>
          <p:cNvSpPr txBox="1"/>
          <p:nvPr/>
        </p:nvSpPr>
        <p:spPr>
          <a:xfrm>
            <a:off x="5970050" y="3519400"/>
            <a:ext cx="3000000" cy="723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chemeClr val="dk2"/>
                </a:solidFill>
                <a:latin typeface="Roboto Condensed"/>
                <a:ea typeface="Roboto Condensed"/>
                <a:cs typeface="Roboto Condensed"/>
                <a:sym typeface="Roboto Condensed"/>
              </a:rPr>
              <a:t>Lorin Crawford</a:t>
            </a:r>
            <a:endParaRPr sz="2000" b="1">
              <a:solidFill>
                <a:schemeClr val="dk2"/>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None/>
            </a:pPr>
            <a:r>
              <a:rPr lang="en" sz="1200">
                <a:solidFill>
                  <a:schemeClr val="dk2"/>
                </a:solidFill>
                <a:latin typeface="Roboto"/>
                <a:ea typeface="Roboto"/>
                <a:cs typeface="Roboto"/>
                <a:sym typeface="Roboto"/>
              </a:rPr>
              <a:t>Microsoft Research New England</a:t>
            </a:r>
            <a:endParaRPr sz="1200">
              <a:solidFill>
                <a:schemeClr val="dk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pic>
        <p:nvPicPr>
          <p:cNvPr id="104" name="Google Shape;104;p15"/>
          <p:cNvPicPr preferRelativeResize="0"/>
          <p:nvPr/>
        </p:nvPicPr>
        <p:blipFill>
          <a:blip r:embed="rId3">
            <a:alphaModFix/>
          </a:blip>
          <a:stretch>
            <a:fillRect/>
          </a:stretch>
        </p:blipFill>
        <p:spPr>
          <a:xfrm>
            <a:off x="5054675" y="924867"/>
            <a:ext cx="948050" cy="1254334"/>
          </a:xfrm>
          <a:prstGeom prst="rect">
            <a:avLst/>
          </a:prstGeom>
          <a:noFill/>
          <a:ln>
            <a:noFill/>
          </a:ln>
        </p:spPr>
      </p:pic>
      <p:pic>
        <p:nvPicPr>
          <p:cNvPr id="105" name="Google Shape;105;p15"/>
          <p:cNvPicPr preferRelativeResize="0"/>
          <p:nvPr/>
        </p:nvPicPr>
        <p:blipFill>
          <a:blip r:embed="rId4">
            <a:alphaModFix/>
          </a:blip>
          <a:stretch>
            <a:fillRect/>
          </a:stretch>
        </p:blipFill>
        <p:spPr>
          <a:xfrm>
            <a:off x="6622876" y="926094"/>
            <a:ext cx="948050" cy="1264580"/>
          </a:xfrm>
          <a:prstGeom prst="rect">
            <a:avLst/>
          </a:prstGeom>
          <a:noFill/>
          <a:ln>
            <a:noFill/>
          </a:ln>
        </p:spPr>
      </p:pic>
      <p:pic>
        <p:nvPicPr>
          <p:cNvPr id="106" name="Google Shape;106;p15"/>
          <p:cNvPicPr preferRelativeResize="0"/>
          <p:nvPr/>
        </p:nvPicPr>
        <p:blipFill>
          <a:blip r:embed="rId5">
            <a:alphaModFix/>
          </a:blip>
          <a:stretch>
            <a:fillRect/>
          </a:stretch>
        </p:blipFill>
        <p:spPr>
          <a:xfrm>
            <a:off x="5054675" y="2670424"/>
            <a:ext cx="948050" cy="1266210"/>
          </a:xfrm>
          <a:prstGeom prst="rect">
            <a:avLst/>
          </a:prstGeom>
          <a:noFill/>
          <a:ln>
            <a:noFill/>
          </a:ln>
        </p:spPr>
      </p:pic>
      <p:pic>
        <p:nvPicPr>
          <p:cNvPr id="107" name="Google Shape;107;p15"/>
          <p:cNvPicPr preferRelativeResize="0"/>
          <p:nvPr/>
        </p:nvPicPr>
        <p:blipFill>
          <a:blip r:embed="rId6">
            <a:alphaModFix/>
          </a:blip>
          <a:stretch>
            <a:fillRect/>
          </a:stretch>
        </p:blipFill>
        <p:spPr>
          <a:xfrm>
            <a:off x="6622875" y="2670425"/>
            <a:ext cx="1019400" cy="1272946"/>
          </a:xfrm>
          <a:prstGeom prst="rect">
            <a:avLst/>
          </a:prstGeom>
          <a:noFill/>
          <a:ln>
            <a:noFill/>
          </a:ln>
        </p:spPr>
      </p:pic>
      <p:pic>
        <p:nvPicPr>
          <p:cNvPr id="108" name="Google Shape;108;p15"/>
          <p:cNvPicPr preferRelativeResize="0"/>
          <p:nvPr/>
        </p:nvPicPr>
        <p:blipFill>
          <a:blip r:embed="rId7">
            <a:alphaModFix/>
          </a:blip>
          <a:stretch>
            <a:fillRect/>
          </a:stretch>
        </p:blipFill>
        <p:spPr>
          <a:xfrm>
            <a:off x="8190075" y="174625"/>
            <a:ext cx="761325" cy="490700"/>
          </a:xfrm>
          <a:prstGeom prst="rect">
            <a:avLst/>
          </a:prstGeom>
          <a:noFill/>
          <a:ln>
            <a:noFill/>
          </a:ln>
        </p:spPr>
      </p:pic>
      <p:sp>
        <p:nvSpPr>
          <p:cNvPr id="109" name="Google Shape;109;p15"/>
          <p:cNvSpPr txBox="1"/>
          <p:nvPr/>
        </p:nvSpPr>
        <p:spPr>
          <a:xfrm>
            <a:off x="1397875" y="926100"/>
            <a:ext cx="3180000" cy="3388800"/>
          </a:xfrm>
          <a:prstGeom prst="rect">
            <a:avLst/>
          </a:prstGeom>
          <a:noFill/>
          <a:ln>
            <a:noFill/>
          </a:ln>
        </p:spPr>
        <p:txBody>
          <a:bodyPr spcFirstLastPara="1" wrap="square" lIns="0" tIns="0" rIns="0" bIns="0" anchor="t" anchorCtr="0">
            <a:spAutoFit/>
          </a:bodyPr>
          <a:lstStyle/>
          <a:p>
            <a:pPr marL="0" lvl="0" indent="0" algn="l" rtl="0">
              <a:lnSpc>
                <a:spcPct val="120000"/>
              </a:lnSpc>
              <a:spcBef>
                <a:spcPts val="0"/>
              </a:spcBef>
              <a:spcAft>
                <a:spcPts val="0"/>
              </a:spcAft>
              <a:buNone/>
            </a:pPr>
            <a:r>
              <a:rPr lang="en" sz="2500" b="1">
                <a:solidFill>
                  <a:schemeClr val="dk2"/>
                </a:solidFill>
                <a:latin typeface="Roboto"/>
                <a:ea typeface="Roboto"/>
                <a:cs typeface="Roboto"/>
                <a:sym typeface="Roboto"/>
              </a:rPr>
              <a:t>MAA Journals and Magazines can be accessed by logging in to your member profile on maa.org.</a:t>
            </a:r>
            <a:endParaRPr>
              <a:solidFill>
                <a:schemeClr val="dk2"/>
              </a:solidFill>
              <a:latin typeface="Roboto"/>
              <a:ea typeface="Roboto"/>
              <a:cs typeface="Roboto"/>
              <a:sym typeface="Roboto"/>
            </a:endParaRPr>
          </a:p>
          <a:p>
            <a:pPr marL="0" lvl="0" indent="0" algn="l" rtl="0">
              <a:lnSpc>
                <a:spcPct val="150000"/>
              </a:lnSpc>
              <a:spcBef>
                <a:spcPts val="500"/>
              </a:spcBef>
              <a:spcAft>
                <a:spcPts val="0"/>
              </a:spcAft>
              <a:buNone/>
            </a:pPr>
            <a:r>
              <a:rPr lang="en" sz="1200">
                <a:solidFill>
                  <a:schemeClr val="dk2"/>
                </a:solidFill>
                <a:latin typeface="Roboto"/>
                <a:ea typeface="Roboto"/>
                <a:cs typeface="Roboto"/>
                <a:sym typeface="Roboto"/>
              </a:rPr>
              <a:t>There are eight featured book reviews published two or three times a month. They provide information on what’s new, what’s good, and what’s recommended for libraries.</a:t>
            </a:r>
            <a:endParaRPr sz="1200">
              <a:solidFill>
                <a:schemeClr val="dk2"/>
              </a:solidFill>
              <a:latin typeface="Roboto"/>
              <a:ea typeface="Roboto"/>
              <a:cs typeface="Roboto"/>
              <a:sym typeface="Roboto"/>
            </a:endParaRPr>
          </a:p>
        </p:txBody>
      </p:sp>
      <p:sp>
        <p:nvSpPr>
          <p:cNvPr id="110" name="Google Shape;110;p15"/>
          <p:cNvSpPr txBox="1"/>
          <p:nvPr/>
        </p:nvSpPr>
        <p:spPr>
          <a:xfrm>
            <a:off x="5059275" y="2190675"/>
            <a:ext cx="1274400" cy="307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000">
                <a:solidFill>
                  <a:srgbClr val="434343"/>
                </a:solidFill>
                <a:latin typeface="Roboto Condensed"/>
                <a:ea typeface="Roboto Condensed"/>
                <a:cs typeface="Roboto Condensed"/>
                <a:sym typeface="Roboto Condensed"/>
              </a:rPr>
              <a:t>The American Mathematical Monthly</a:t>
            </a:r>
            <a:endParaRPr sz="1300">
              <a:solidFill>
                <a:srgbClr val="434343"/>
              </a:solidFill>
              <a:latin typeface="Roboto Condensed"/>
              <a:ea typeface="Roboto Condensed"/>
              <a:cs typeface="Roboto Condensed"/>
              <a:sym typeface="Roboto Condensed"/>
            </a:endParaRPr>
          </a:p>
        </p:txBody>
      </p:sp>
      <p:sp>
        <p:nvSpPr>
          <p:cNvPr id="111" name="Google Shape;111;p15"/>
          <p:cNvSpPr txBox="1"/>
          <p:nvPr/>
        </p:nvSpPr>
        <p:spPr>
          <a:xfrm>
            <a:off x="6622873" y="2190676"/>
            <a:ext cx="1019400" cy="307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000">
                <a:solidFill>
                  <a:srgbClr val="434343"/>
                </a:solidFill>
                <a:latin typeface="Roboto Condensed"/>
                <a:ea typeface="Roboto Condensed"/>
                <a:cs typeface="Roboto Condensed"/>
                <a:sym typeface="Roboto Condensed"/>
              </a:rPr>
              <a:t>Mathematics Magazine</a:t>
            </a:r>
            <a:endParaRPr sz="1300">
              <a:solidFill>
                <a:srgbClr val="434343"/>
              </a:solidFill>
              <a:latin typeface="Roboto Condensed"/>
              <a:ea typeface="Roboto Condensed"/>
              <a:cs typeface="Roboto Condensed"/>
              <a:sym typeface="Roboto Condensed"/>
            </a:endParaRPr>
          </a:p>
        </p:txBody>
      </p:sp>
      <p:sp>
        <p:nvSpPr>
          <p:cNvPr id="112" name="Google Shape;112;p15"/>
          <p:cNvSpPr txBox="1"/>
          <p:nvPr/>
        </p:nvSpPr>
        <p:spPr>
          <a:xfrm>
            <a:off x="5059275" y="3943375"/>
            <a:ext cx="1098900" cy="307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000">
                <a:solidFill>
                  <a:srgbClr val="434343"/>
                </a:solidFill>
                <a:latin typeface="Roboto Condensed"/>
                <a:ea typeface="Roboto Condensed"/>
                <a:cs typeface="Roboto Condensed"/>
                <a:sym typeface="Roboto Condensed"/>
              </a:rPr>
              <a:t>The College Mathematics Journal</a:t>
            </a:r>
            <a:endParaRPr sz="1300">
              <a:solidFill>
                <a:srgbClr val="434343"/>
              </a:solidFill>
              <a:latin typeface="Roboto Condensed"/>
              <a:ea typeface="Roboto Condensed"/>
              <a:cs typeface="Roboto Condensed"/>
              <a:sym typeface="Roboto Condensed"/>
            </a:endParaRPr>
          </a:p>
        </p:txBody>
      </p:sp>
      <p:sp>
        <p:nvSpPr>
          <p:cNvPr id="113" name="Google Shape;113;p15"/>
          <p:cNvSpPr txBox="1"/>
          <p:nvPr/>
        </p:nvSpPr>
        <p:spPr>
          <a:xfrm>
            <a:off x="6639575" y="3943375"/>
            <a:ext cx="948000" cy="153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000">
                <a:solidFill>
                  <a:srgbClr val="434343"/>
                </a:solidFill>
                <a:latin typeface="Roboto Condensed"/>
                <a:ea typeface="Roboto Condensed"/>
                <a:cs typeface="Roboto Condensed"/>
                <a:sym typeface="Roboto Condensed"/>
              </a:rPr>
              <a:t>Math Horizons</a:t>
            </a:r>
            <a:endParaRPr sz="1300">
              <a:solidFill>
                <a:srgbClr val="434343"/>
              </a:solidFill>
              <a:latin typeface="Roboto Condensed"/>
              <a:ea typeface="Roboto Condensed"/>
              <a:cs typeface="Roboto Condensed"/>
              <a:sym typeface="Roboto Condensed"/>
            </a:endParaRPr>
          </a:p>
        </p:txBody>
      </p:sp>
      <p:sp>
        <p:nvSpPr>
          <p:cNvPr id="114" name="Google Shape;114;p15"/>
          <p:cNvSpPr txBox="1">
            <a:spLocks noGrp="1"/>
          </p:cNvSpPr>
          <p:nvPr>
            <p:ph type="title"/>
          </p:nvPr>
        </p:nvSpPr>
        <p:spPr>
          <a:xfrm>
            <a:off x="233425" y="237900"/>
            <a:ext cx="2534700" cy="246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 sz="1600">
                <a:solidFill>
                  <a:schemeClr val="dk2"/>
                </a:solidFill>
              </a:rPr>
              <a:t>Publications</a:t>
            </a:r>
            <a:endParaRPr sz="1600">
              <a:solidFill>
                <a:schemeClr val="dk2"/>
              </a:solidFill>
            </a:endParaRPr>
          </a:p>
        </p:txBody>
      </p:sp>
    </p:spTree>
  </p:cSld>
  <p:clrMapOvr>
    <a:masterClrMapping/>
  </p:clrMapOvr>
</p:sld>
</file>

<file path=ppt/theme/theme1.xml><?xml version="1.0" encoding="utf-8"?>
<a:theme xmlns:a="http://schemas.openxmlformats.org/drawingml/2006/main" name="MAA_PPT_Template_2017Widescreen">
  <a:themeElements>
    <a:clrScheme name="MAA">
      <a:dk1>
        <a:srgbClr val="000000"/>
      </a:dk1>
      <a:lt1>
        <a:srgbClr val="FFFFFF"/>
      </a:lt1>
      <a:dk2>
        <a:srgbClr val="005DAA"/>
      </a:dk2>
      <a:lt2>
        <a:srgbClr val="FFFFFF"/>
      </a:lt2>
      <a:accent1>
        <a:srgbClr val="005DAA"/>
      </a:accent1>
      <a:accent2>
        <a:srgbClr val="FBB040"/>
      </a:accent2>
      <a:accent3>
        <a:srgbClr val="C41230"/>
      </a:accent3>
      <a:accent4>
        <a:srgbClr val="006A71"/>
      </a:accent4>
      <a:accent5>
        <a:srgbClr val="781D7E"/>
      </a:accent5>
      <a:accent6>
        <a:srgbClr val="F58025"/>
      </a:accent6>
      <a:hlink>
        <a:srgbClr val="005DAA"/>
      </a:hlink>
      <a:folHlink>
        <a:srgbClr val="004B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8258</TotalTime>
  <Words>1803</Words>
  <Application>Microsoft Macintosh PowerPoint</Application>
  <PresentationFormat>On-screen Show (16:9)</PresentationFormat>
  <Paragraphs>189</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Roboto</vt:lpstr>
      <vt:lpstr>Roboto Medium</vt:lpstr>
      <vt:lpstr>Roboto Light</vt:lpstr>
      <vt:lpstr>Arial</vt:lpstr>
      <vt:lpstr>Roboto Condensed</vt:lpstr>
      <vt:lpstr>MAA_PPT_Template_2017Widescreen</vt:lpstr>
      <vt:lpstr>Welcome to the Allegheny Mountain Section Meeting  </vt:lpstr>
      <vt:lpstr>MAA’s Mission</vt:lpstr>
      <vt:lpstr>MAA’s Vision</vt:lpstr>
      <vt:lpstr>PowerPoint Presentation</vt:lpstr>
      <vt:lpstr>PowerPoint Presentation</vt:lpstr>
      <vt:lpstr>PowerPoint Presentation</vt:lpstr>
      <vt:lpstr>PowerPoint Presentation</vt:lpstr>
      <vt:lpstr>PowerPoint Presentation</vt:lpstr>
      <vt:lpstr>Publications</vt:lpstr>
      <vt:lpstr>Convergence</vt:lpstr>
      <vt:lpstr>MAA Press</vt:lpstr>
      <vt:lpstr>MAA FOCUS</vt:lpstr>
      <vt:lpstr>It's never too early to start thinking about funding!</vt:lpstr>
      <vt:lpstr>PowerPoint Presentation</vt:lpstr>
      <vt:lpstr>PowerPoint Presentation</vt:lpstr>
      <vt:lpstr>PowerPoint Presentation</vt:lpstr>
      <vt:lpstr>PowerPoint Presentation</vt:lpstr>
      <vt:lpstr>PowerPoint Presentation</vt:lpstr>
      <vt:lpstr>New Membership Benefits</vt:lpstr>
      <vt:lpstr>PowerPoint Presentation</vt:lpstr>
      <vt:lpstr>Membership Categories</vt:lpstr>
      <vt:lpstr>Membership Categories</vt:lpstr>
      <vt:lpstr>Communities</vt:lpstr>
      <vt:lpstr>MAA Connect</vt:lpstr>
      <vt:lpstr>MAA Connect</vt:lpstr>
      <vt:lpstr>In Our MAA Section</vt:lpstr>
      <vt:lpstr>In Our MAA Section</vt:lpstr>
      <vt:lpstr>In Our MAA Section</vt:lpstr>
      <vt:lpstr>PowerPoint Presentation</vt:lpstr>
      <vt:lpstr>PowerPoint Presentation</vt:lpstr>
      <vt:lpstr>Support the MAA</vt:lpstr>
      <vt:lpstr>PowerPoint Presentation</vt:lpstr>
      <vt:lpstr>Communications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“name“  Section Meeting  </dc:title>
  <dc:creator>Susan Kennedy</dc:creator>
  <cp:lastModifiedBy>Roth, Kimberly A (ROTH)</cp:lastModifiedBy>
  <cp:revision>4</cp:revision>
  <dcterms:modified xsi:type="dcterms:W3CDTF">2022-04-07T12:35:47Z</dcterms:modified>
</cp:coreProperties>
</file>